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26"/>
  </p:notesMasterIdLst>
  <p:handoutMasterIdLst>
    <p:handoutMasterId r:id="rId27"/>
  </p:handoutMasterIdLst>
  <p:sldIdLst>
    <p:sldId id="256" r:id="rId2"/>
    <p:sldId id="557" r:id="rId3"/>
    <p:sldId id="393" r:id="rId4"/>
    <p:sldId id="560" r:id="rId5"/>
    <p:sldId id="521" r:id="rId6"/>
    <p:sldId id="573" r:id="rId7"/>
    <p:sldId id="398" r:id="rId8"/>
    <p:sldId id="399" r:id="rId9"/>
    <p:sldId id="400" r:id="rId10"/>
    <p:sldId id="401" r:id="rId11"/>
    <p:sldId id="421" r:id="rId12"/>
    <p:sldId id="431" r:id="rId13"/>
    <p:sldId id="422" r:id="rId14"/>
    <p:sldId id="572" r:id="rId15"/>
    <p:sldId id="423" r:id="rId16"/>
    <p:sldId id="425" r:id="rId17"/>
    <p:sldId id="558" r:id="rId18"/>
    <p:sldId id="424" r:id="rId19"/>
    <p:sldId id="426" r:id="rId20"/>
    <p:sldId id="428" r:id="rId21"/>
    <p:sldId id="559" r:id="rId22"/>
    <p:sldId id="257" r:id="rId23"/>
    <p:sldId id="258" r:id="rId24"/>
    <p:sldId id="259"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595" autoAdjust="0"/>
  </p:normalViewPr>
  <p:slideViewPr>
    <p:cSldViewPr>
      <p:cViewPr varScale="1">
        <p:scale>
          <a:sx n="68" d="100"/>
          <a:sy n="68" d="100"/>
        </p:scale>
        <p:origin x="14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831" cy="493316"/>
          </a:xfrm>
          <a:prstGeom prst="rect">
            <a:avLst/>
          </a:prstGeom>
        </p:spPr>
        <p:txBody>
          <a:bodyPr vert="horz" lIns="91418" tIns="45709" rIns="91418" bIns="4570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2"/>
            <a:ext cx="2918831" cy="493316"/>
          </a:xfrm>
          <a:prstGeom prst="rect">
            <a:avLst/>
          </a:prstGeom>
        </p:spPr>
        <p:txBody>
          <a:bodyPr vert="horz" lIns="91418" tIns="45709" rIns="91418" bIns="45709" rtlCol="0"/>
          <a:lstStyle>
            <a:lvl1pPr algn="r">
              <a:defRPr sz="1200"/>
            </a:lvl1pPr>
          </a:lstStyle>
          <a:p>
            <a:fld id="{372198ED-D355-4D59-93D4-29C36116560E}" type="datetimeFigureOut">
              <a:rPr kumimoji="1" lang="ja-JP" altLang="en-US" smtClean="0"/>
              <a:t>2022/4/4</a:t>
            </a:fld>
            <a:endParaRPr kumimoji="1" lang="ja-JP" altLang="en-US"/>
          </a:p>
        </p:txBody>
      </p:sp>
      <p:sp>
        <p:nvSpPr>
          <p:cNvPr id="4" name="フッター プレースホルダー 3"/>
          <p:cNvSpPr>
            <a:spLocks noGrp="1"/>
          </p:cNvSpPr>
          <p:nvPr>
            <p:ph type="ftr" sz="quarter" idx="2"/>
          </p:nvPr>
        </p:nvSpPr>
        <p:spPr>
          <a:xfrm>
            <a:off x="2" y="9371286"/>
            <a:ext cx="2918831" cy="493316"/>
          </a:xfrm>
          <a:prstGeom prst="rect">
            <a:avLst/>
          </a:prstGeom>
        </p:spPr>
        <p:txBody>
          <a:bodyPr vert="horz" lIns="91418" tIns="45709" rIns="91418"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3316"/>
          </a:xfrm>
          <a:prstGeom prst="rect">
            <a:avLst/>
          </a:prstGeom>
        </p:spPr>
        <p:txBody>
          <a:bodyPr vert="horz" lIns="91418" tIns="45709" rIns="91418" bIns="45709" rtlCol="0" anchor="b"/>
          <a:lstStyle>
            <a:lvl1pPr algn="r">
              <a:defRPr sz="1200"/>
            </a:lvl1pPr>
          </a:lstStyle>
          <a:p>
            <a:fld id="{BF0E79AB-31F0-4778-956A-632DA6C6C17D}" type="slidenum">
              <a:rPr kumimoji="1" lang="ja-JP" altLang="en-US" smtClean="0"/>
              <a:t>‹#›</a:t>
            </a:fld>
            <a:endParaRPr kumimoji="1" lang="ja-JP" altLang="en-US"/>
          </a:p>
        </p:txBody>
      </p:sp>
    </p:spTree>
    <p:extLst>
      <p:ext uri="{BB962C8B-B14F-4D97-AF65-F5344CB8AC3E}">
        <p14:creationId xmlns:p14="http://schemas.microsoft.com/office/powerpoint/2010/main" val="2686279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831" cy="493316"/>
          </a:xfrm>
          <a:prstGeom prst="rect">
            <a:avLst/>
          </a:prstGeom>
        </p:spPr>
        <p:txBody>
          <a:bodyPr vert="horz" lIns="91418" tIns="45709" rIns="91418"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2"/>
            <a:ext cx="2918831" cy="493316"/>
          </a:xfrm>
          <a:prstGeom prst="rect">
            <a:avLst/>
          </a:prstGeom>
        </p:spPr>
        <p:txBody>
          <a:bodyPr vert="horz" lIns="91418" tIns="45709" rIns="91418" bIns="45709" rtlCol="0"/>
          <a:lstStyle>
            <a:lvl1pPr algn="r">
              <a:defRPr sz="1200"/>
            </a:lvl1pPr>
          </a:lstStyle>
          <a:p>
            <a:fld id="{C224A82D-81B4-4C7F-9562-B158DEA8D3C8}" type="datetimeFigureOut">
              <a:rPr kumimoji="1" lang="ja-JP" altLang="en-US" smtClean="0"/>
              <a:t>2022/4/4</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18" tIns="45709" rIns="91418" bIns="45709"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18" tIns="45709" rIns="91418"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1" cy="493316"/>
          </a:xfrm>
          <a:prstGeom prst="rect">
            <a:avLst/>
          </a:prstGeom>
        </p:spPr>
        <p:txBody>
          <a:bodyPr vert="horz" lIns="91418" tIns="45709" rIns="91418"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1418" tIns="45709" rIns="91418" bIns="45709" rtlCol="0" anchor="b"/>
          <a:lstStyle>
            <a:lvl1pPr algn="r">
              <a:defRPr sz="1200"/>
            </a:lvl1pPr>
          </a:lstStyle>
          <a:p>
            <a:fld id="{167F6A53-01D5-4631-AB1F-56EA8636C6CF}" type="slidenum">
              <a:rPr kumimoji="1" lang="ja-JP" altLang="en-US" smtClean="0"/>
              <a:t>‹#›</a:t>
            </a:fld>
            <a:endParaRPr kumimoji="1" lang="ja-JP" altLang="en-US"/>
          </a:p>
        </p:txBody>
      </p:sp>
    </p:spTree>
    <p:extLst>
      <p:ext uri="{BB962C8B-B14F-4D97-AF65-F5344CB8AC3E}">
        <p14:creationId xmlns:p14="http://schemas.microsoft.com/office/powerpoint/2010/main" val="41118713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7F6A53-01D5-4631-AB1F-56EA8636C6CF}" type="slidenum">
              <a:rPr kumimoji="1" lang="ja-JP" altLang="en-US" smtClean="0"/>
              <a:t>3</a:t>
            </a:fld>
            <a:endParaRPr kumimoji="1" lang="ja-JP" altLang="en-US"/>
          </a:p>
        </p:txBody>
      </p:sp>
    </p:spTree>
    <p:extLst>
      <p:ext uri="{BB962C8B-B14F-4D97-AF65-F5344CB8AC3E}">
        <p14:creationId xmlns:p14="http://schemas.microsoft.com/office/powerpoint/2010/main" val="222927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ヒラギノ角ゴ Pro W3" pitchFamily="-8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967" eaLnBrk="0" hangingPunct="0">
              <a:spcBef>
                <a:spcPct val="30000"/>
              </a:spcBef>
              <a:defRPr sz="1200">
                <a:solidFill>
                  <a:schemeClr val="tx1"/>
                </a:solidFill>
                <a:latin typeface="Arial" pitchFamily="34" charset="0"/>
                <a:ea typeface="ヒラギノ角ゴ Pro W3" pitchFamily="-84" charset="-128"/>
              </a:defRPr>
            </a:lvl1pPr>
            <a:lvl2pPr marL="737452" indent="-283635" defTabSz="924967" eaLnBrk="0" hangingPunct="0">
              <a:spcBef>
                <a:spcPct val="30000"/>
              </a:spcBef>
              <a:defRPr sz="1200">
                <a:solidFill>
                  <a:schemeClr val="tx1"/>
                </a:solidFill>
                <a:latin typeface="Arial" pitchFamily="34" charset="0"/>
                <a:ea typeface="ヒラギノ角ゴ Pro W3" pitchFamily="-84" charset="-128"/>
              </a:defRPr>
            </a:lvl2pPr>
            <a:lvl3pPr marL="1134542" indent="-226908" defTabSz="924967" eaLnBrk="0" hangingPunct="0">
              <a:spcBef>
                <a:spcPct val="30000"/>
              </a:spcBef>
              <a:defRPr sz="1200">
                <a:solidFill>
                  <a:schemeClr val="tx1"/>
                </a:solidFill>
                <a:latin typeface="Arial" pitchFamily="34" charset="0"/>
                <a:ea typeface="ヒラギノ角ゴ Pro W3" pitchFamily="-84" charset="-128"/>
              </a:defRPr>
            </a:lvl3pPr>
            <a:lvl4pPr marL="1588359" indent="-226908" defTabSz="924967" eaLnBrk="0" hangingPunct="0">
              <a:spcBef>
                <a:spcPct val="30000"/>
              </a:spcBef>
              <a:defRPr sz="1200">
                <a:solidFill>
                  <a:schemeClr val="tx1"/>
                </a:solidFill>
                <a:latin typeface="Arial" pitchFamily="34" charset="0"/>
                <a:ea typeface="ヒラギノ角ゴ Pro W3" pitchFamily="-84" charset="-128"/>
              </a:defRPr>
            </a:lvl4pPr>
            <a:lvl5pPr marL="2042175" indent="-226908" defTabSz="924967" eaLnBrk="0" hangingPunct="0">
              <a:spcBef>
                <a:spcPct val="30000"/>
              </a:spcBef>
              <a:defRPr sz="1200">
                <a:solidFill>
                  <a:schemeClr val="tx1"/>
                </a:solidFill>
                <a:latin typeface="Arial" pitchFamily="34" charset="0"/>
                <a:ea typeface="ヒラギノ角ゴ Pro W3" pitchFamily="-84" charset="-128"/>
              </a:defRPr>
            </a:lvl5pPr>
            <a:lvl6pPr marL="2495992" indent="-226908" defTabSz="924967"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49809" indent="-226908" defTabSz="924967"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03625" indent="-226908" defTabSz="924967"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57442" indent="-226908" defTabSz="924967"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5D383CD1-7555-4E92-8BCA-2395806F7E85}" type="slidenum">
              <a:rPr lang="en-US" altLang="ja-JP">
                <a:solidFill>
                  <a:prstClr val="black"/>
                </a:solidFill>
              </a:rPr>
              <a:pPr>
                <a:spcBef>
                  <a:spcPct val="0"/>
                </a:spcBef>
              </a:pPr>
              <a:t>5</a:t>
            </a:fld>
            <a:endParaRPr lang="en-US" altLang="ja-JP">
              <a:solidFill>
                <a:prstClr val="black"/>
              </a:solidFill>
            </a:endParaRPr>
          </a:p>
        </p:txBody>
      </p:sp>
    </p:spTree>
    <p:extLst>
      <p:ext uri="{BB962C8B-B14F-4D97-AF65-F5344CB8AC3E}">
        <p14:creationId xmlns:p14="http://schemas.microsoft.com/office/powerpoint/2010/main" val="269213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4" name="スライド番号プレースホルダー 13"/>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C1290A62-7E06-41D7-96DA-9858C10ECCAD}" type="datetimeFigureOut">
              <a:rPr kumimoji="1" lang="ja-JP" altLang="en-US" smtClean="0"/>
              <a:t>2022/4/4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7B3F22-BA44-4F30-A6E6-FFAE632771F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C1290A62-7E06-41D7-96DA-9858C10ECCAD}" type="datetimeFigureOut">
              <a:rPr kumimoji="1" lang="ja-JP" altLang="en-US" smtClean="0"/>
              <a:t>2022/4/4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7C7B3F22-BA44-4F30-A6E6-FFAE632771F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188640"/>
            <a:ext cx="6696744" cy="1800200"/>
          </a:xfrm>
        </p:spPr>
        <p:txBody>
          <a:bodyPr>
            <a:normAutofit/>
          </a:bodyPr>
          <a:lstStyle/>
          <a:p>
            <a:r>
              <a:rPr lang="ja-JP" altLang="en-US" sz="4800" b="1" dirty="0"/>
              <a:t>２０２２</a:t>
            </a:r>
            <a:r>
              <a:rPr lang="en-US" altLang="ja-JP" sz="4800" b="1" dirty="0"/>
              <a:t>-</a:t>
            </a:r>
            <a:r>
              <a:rPr lang="ja-JP" altLang="en-US" sz="4800" b="1" dirty="0"/>
              <a:t>２３年度</a:t>
            </a:r>
            <a:br>
              <a:rPr lang="en-US" altLang="ja-JP" sz="4800" b="1" dirty="0"/>
            </a:br>
            <a:r>
              <a:rPr lang="ja-JP" altLang="en-US" sz="4800" b="1" dirty="0"/>
              <a:t>補助金管理セミナー</a:t>
            </a:r>
            <a:endParaRPr kumimoji="1" lang="ja-JP" altLang="en-US" sz="4800" b="1" dirty="0"/>
          </a:p>
        </p:txBody>
      </p:sp>
      <p:sp>
        <p:nvSpPr>
          <p:cNvPr id="5" name="テキスト ボックス 4"/>
          <p:cNvSpPr txBox="1"/>
          <p:nvPr/>
        </p:nvSpPr>
        <p:spPr>
          <a:xfrm>
            <a:off x="2915816" y="3645025"/>
            <a:ext cx="2952328" cy="461665"/>
          </a:xfrm>
          <a:prstGeom prst="rect">
            <a:avLst/>
          </a:prstGeom>
          <a:noFill/>
        </p:spPr>
        <p:txBody>
          <a:bodyPr wrap="square" rtlCol="0">
            <a:spAutoFit/>
          </a:bodyPr>
          <a:lstStyle/>
          <a:p>
            <a:pPr algn="ctr"/>
            <a:r>
              <a:rPr kumimoji="1" lang="ja-JP" altLang="en-US" sz="2400" dirty="0">
                <a:solidFill>
                  <a:srgbClr val="7030A0"/>
                </a:solidFill>
                <a:latin typeface="ＭＳ Ｐゴシック" panose="020B0600070205080204" pitchFamily="50" charset="-128"/>
                <a:ea typeface="ＭＳ Ｐゴシック" panose="020B0600070205080204" pitchFamily="50" charset="-128"/>
              </a:rPr>
              <a:t>２０２２年</a:t>
            </a:r>
            <a:r>
              <a:rPr lang="ja-JP" altLang="en-US" sz="2400" dirty="0">
                <a:solidFill>
                  <a:srgbClr val="7030A0"/>
                </a:solidFill>
                <a:latin typeface="ＭＳ Ｐゴシック" panose="020B0600070205080204" pitchFamily="50" charset="-128"/>
                <a:ea typeface="ＭＳ Ｐゴシック" panose="020B0600070205080204" pitchFamily="50" charset="-128"/>
              </a:rPr>
              <a:t>４</a:t>
            </a:r>
            <a:r>
              <a:rPr kumimoji="1" lang="ja-JP" altLang="en-US" sz="2400" dirty="0">
                <a:solidFill>
                  <a:srgbClr val="7030A0"/>
                </a:solidFill>
                <a:latin typeface="ＭＳ Ｐゴシック" panose="020B0600070205080204" pitchFamily="50" charset="-128"/>
                <a:ea typeface="ＭＳ Ｐゴシック" panose="020B0600070205080204" pitchFamily="50" charset="-128"/>
              </a:rPr>
              <a:t>月</a:t>
            </a:r>
            <a:r>
              <a:rPr lang="ja-JP" altLang="en-US" sz="2400" dirty="0">
                <a:solidFill>
                  <a:srgbClr val="7030A0"/>
                </a:solidFill>
                <a:latin typeface="ＭＳ Ｐゴシック" panose="020B0600070205080204" pitchFamily="50" charset="-128"/>
                <a:ea typeface="ＭＳ Ｐゴシック" panose="020B0600070205080204" pitchFamily="50" charset="-128"/>
              </a:rPr>
              <a:t>４</a:t>
            </a:r>
            <a:r>
              <a:rPr kumimoji="1" lang="ja-JP" altLang="en-US" sz="2400" dirty="0">
                <a:solidFill>
                  <a:srgbClr val="7030A0"/>
                </a:solidFill>
                <a:latin typeface="ＭＳ Ｐゴシック" panose="020B0600070205080204" pitchFamily="50" charset="-128"/>
                <a:ea typeface="ＭＳ Ｐゴシック" panose="020B0600070205080204" pitchFamily="50" charset="-128"/>
              </a:rPr>
              <a:t>日</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4850" y="4301734"/>
            <a:ext cx="1894299" cy="1488082"/>
          </a:xfrm>
          <a:prstGeom prst="rect">
            <a:avLst/>
          </a:prstGeom>
          <a:ln>
            <a:noFill/>
          </a:ln>
          <a:effectLst>
            <a:softEdge rad="112500"/>
          </a:effectLst>
        </p:spPr>
      </p:pic>
      <p:sp>
        <p:nvSpPr>
          <p:cNvPr id="10" name="タイトル 1"/>
          <p:cNvSpPr txBox="1">
            <a:spLocks/>
          </p:cNvSpPr>
          <p:nvPr/>
        </p:nvSpPr>
        <p:spPr>
          <a:xfrm>
            <a:off x="827584" y="2204864"/>
            <a:ext cx="7416824" cy="1265932"/>
          </a:xfrm>
          <a:prstGeom prst="rect">
            <a:avLst/>
          </a:prstGeom>
          <a:effectLst>
            <a:softEdge rad="12700"/>
          </a:effectLst>
        </p:spPr>
        <p:txBody>
          <a:bodyPr vert="horz" rtlCol="0" anchor="ctr">
            <a:normAutofit/>
          </a:bodyPr>
          <a:lstStyle>
            <a:lvl1pPr algn="ctr" rtl="0" eaLnBrk="1" latinLnBrk="0" hangingPunct="1">
              <a:spcBef>
                <a:spcPct val="0"/>
              </a:spcBef>
              <a:buNone/>
              <a:defRPr kumimoji="1" sz="43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stStyle>
          <a:p>
            <a:r>
              <a:rPr lang="ja-JP" altLang="en-US" sz="4800" b="1" kern="0" dirty="0"/>
              <a:t>地区補助金について</a:t>
            </a:r>
          </a:p>
        </p:txBody>
      </p:sp>
    </p:spTree>
    <p:extLst>
      <p:ext uri="{BB962C8B-B14F-4D97-AF65-F5344CB8AC3E}">
        <p14:creationId xmlns:p14="http://schemas.microsoft.com/office/powerpoint/2010/main" val="2993580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251520" y="404664"/>
            <a:ext cx="8640960" cy="6453336"/>
          </a:xfrm>
        </p:spPr>
        <p:txBody>
          <a:bodyPr>
            <a:normAutofit/>
          </a:bodyPr>
          <a:lstStyle/>
          <a:p>
            <a:pPr marL="0" lvl="0" indent="0" defTabSz="457200" fontAlgn="base">
              <a:spcAft>
                <a:spcPct val="0"/>
              </a:spcAft>
              <a:buClrTx/>
              <a:buSzTx/>
              <a:buNone/>
              <a:defRPr/>
            </a:pPr>
            <a:r>
              <a:rPr kumimoji="0" lang="ja-JP" altLang="en-US" sz="2200" b="1" kern="1200" dirty="0">
                <a:solidFill>
                  <a:srgbClr val="00246C"/>
                </a:solidFill>
                <a:latin typeface="ＭＳ Ｐゴシック"/>
                <a:ea typeface="ＭＳ Ｐゴシック"/>
              </a:rPr>
              <a:t>　</a:t>
            </a:r>
            <a:r>
              <a:rPr kumimoji="0" lang="ja-JP" altLang="en-US" sz="1900" b="1" kern="1200" dirty="0">
                <a:solidFill>
                  <a:srgbClr val="00246C"/>
                </a:solidFill>
                <a:latin typeface="ＭＳ Ｐゴシック"/>
                <a:ea typeface="ＭＳ Ｐゴシック"/>
              </a:rPr>
              <a:t>８．受益者や協力団体への使途無指定の現金寄付</a:t>
            </a: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　　　→使途指定の現金寄付を行った場合は協力団体の情報、購入品や設置場所</a:t>
            </a: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　　　の写真、購入した全ての品の領収書と請求書のコピーを添付した協力団体か</a:t>
            </a: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　　　らのロータリークラブ宛の領収書が必要</a:t>
            </a: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　９．既に進行中または完了した活動と経費</a:t>
            </a: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１０．ロータリアン、ロータリークラブ、ロータリー関係組織、ロータリーの職員、更に</a:t>
            </a: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　　　これらの全ての者の配偶者・直系卑属・直系卑属の配偶者、直系尊属に直接</a:t>
            </a: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　　　利益をもたらすこと</a:t>
            </a: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ja-JP" altLang="en-US" sz="2400" b="1" kern="1200" dirty="0">
                <a:solidFill>
                  <a:srgbClr val="00246C"/>
                </a:solidFill>
                <a:latin typeface="ＭＳ Ｐゴシック"/>
                <a:ea typeface="ＭＳ Ｐゴシック"/>
              </a:rPr>
              <a:t>青少年交換学生を支援するプロジェクトを計画する場合の留意点</a:t>
            </a:r>
            <a:endParaRPr kumimoji="0" lang="en-US" altLang="ja-JP" sz="24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ja-JP" altLang="en-US" sz="2100" b="1" kern="1200" dirty="0">
                <a:solidFill>
                  <a:srgbClr val="00246C"/>
                </a:solidFill>
                <a:latin typeface="ＭＳ Ｐゴシック"/>
                <a:ea typeface="ＭＳ Ｐゴシック"/>
              </a:rPr>
              <a:t>　</a:t>
            </a:r>
            <a:r>
              <a:rPr kumimoji="0" lang="ja-JP" altLang="en-US" sz="1900" b="1" kern="1200" dirty="0">
                <a:solidFill>
                  <a:srgbClr val="00246C"/>
                </a:solidFill>
                <a:latin typeface="ＭＳ Ｐゴシック"/>
                <a:ea typeface="ＭＳ Ｐゴシック"/>
              </a:rPr>
              <a:t>１．補助金の対象となる費用　→青少年交換学生の経費（国内旅行、活動</a:t>
            </a: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　　　費、学用品費等）</a:t>
            </a: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　２．補助金の認められない経費　 →　青少年交換学生の生活費（食費、小</a:t>
            </a: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ja-JP" altLang="en-US" sz="1900" b="1" kern="1200" dirty="0">
                <a:solidFill>
                  <a:srgbClr val="00246C"/>
                </a:solidFill>
                <a:latin typeface="ＭＳ Ｐゴシック"/>
                <a:ea typeface="ＭＳ Ｐゴシック"/>
              </a:rPr>
              <a:t>　　　遣い等）、引率するロータリアンの経費、ホストファミリーに対する支払</a:t>
            </a: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endParaRPr kumimoji="0" lang="ja-JP" altLang="en-US" sz="1900" b="1" kern="1200" dirty="0">
              <a:solidFill>
                <a:srgbClr val="00246C"/>
              </a:solidFill>
              <a:latin typeface="ＭＳ Ｐゴシック"/>
              <a:ea typeface="ＭＳ Ｐゴシック"/>
            </a:endParaRPr>
          </a:p>
          <a:p>
            <a:pPr marL="0" lvl="0" indent="0" defTabSz="457200" fontAlgn="base">
              <a:spcAft>
                <a:spcPct val="0"/>
              </a:spcAft>
              <a:buClrTx/>
              <a:buSzTx/>
              <a:buNone/>
              <a:defRPr/>
            </a:pPr>
            <a:r>
              <a:rPr kumimoji="0" lang="en-US" altLang="ja-JP" sz="1900" b="1" kern="1200" dirty="0">
                <a:solidFill>
                  <a:srgbClr val="00246C"/>
                </a:solidFill>
                <a:latin typeface="ＭＳ Ｐゴシック"/>
                <a:ea typeface="ＭＳ Ｐゴシック"/>
              </a:rPr>
              <a:t>※</a:t>
            </a:r>
            <a:r>
              <a:rPr kumimoji="0" lang="ja-JP" altLang="en-US" sz="1900" b="1" kern="1200" dirty="0">
                <a:solidFill>
                  <a:srgbClr val="00246C"/>
                </a:solidFill>
                <a:latin typeface="ＭＳ Ｐゴシック"/>
                <a:ea typeface="ＭＳ Ｐゴシック"/>
              </a:rPr>
              <a:t>尚、</a:t>
            </a:r>
            <a:r>
              <a:rPr kumimoji="0" lang="en-US" altLang="ja-JP" sz="1900" b="1" kern="1200" dirty="0">
                <a:solidFill>
                  <a:srgbClr val="00246C"/>
                </a:solidFill>
                <a:latin typeface="ＭＳ Ｐゴシック"/>
                <a:ea typeface="ＭＳ Ｐゴシック"/>
              </a:rPr>
              <a:t>2750</a:t>
            </a:r>
            <a:r>
              <a:rPr kumimoji="0" lang="ja-JP" altLang="en-US" sz="1900" b="1" kern="1200" dirty="0">
                <a:solidFill>
                  <a:srgbClr val="00246C"/>
                </a:solidFill>
                <a:latin typeface="ＭＳ Ｐゴシック"/>
                <a:ea typeface="ＭＳ Ｐゴシック"/>
              </a:rPr>
              <a:t>地区では独自のルールとして、ＲＹＬＡに対する補助金は適用できない事としています。インターアクトの奉仕プロジェクトのための補助金申請はスポンサークラブの申請となります</a:t>
            </a:r>
          </a:p>
          <a:p>
            <a:pPr marL="0" lvl="0" indent="0" defTabSz="457200" fontAlgn="base">
              <a:spcAft>
                <a:spcPct val="0"/>
              </a:spcAft>
              <a:buClrTx/>
              <a:buSzTx/>
              <a:buNone/>
              <a:defRPr/>
            </a:pPr>
            <a:endParaRPr kumimoji="0" lang="en-US" altLang="ja-JP" sz="2100" b="1" kern="1200" dirty="0">
              <a:solidFill>
                <a:srgbClr val="00246C"/>
              </a:solidFill>
              <a:latin typeface="ＭＳ Ｐゴシック"/>
              <a:ea typeface="ＭＳ Ｐゴシック"/>
            </a:endParaRPr>
          </a:p>
          <a:p>
            <a:pPr marL="0" lvl="0" indent="0" defTabSz="457200" fontAlgn="base">
              <a:spcAft>
                <a:spcPct val="0"/>
              </a:spcAft>
              <a:buClrTx/>
              <a:buSzTx/>
              <a:buNone/>
              <a:defRPr/>
            </a:pPr>
            <a:endParaRPr kumimoji="0" lang="ja-JP" altLang="en-US" sz="2100" b="1" kern="1200" dirty="0">
              <a:solidFill>
                <a:srgbClr val="FF0000"/>
              </a:solidFill>
              <a:latin typeface="ＭＳ Ｐゴシック"/>
              <a:ea typeface="ＭＳ Ｐゴシック"/>
            </a:endParaRPr>
          </a:p>
          <a:p>
            <a:pPr marL="0" lvl="0" indent="0" defTabSz="457200" fontAlgn="base">
              <a:spcAft>
                <a:spcPct val="0"/>
              </a:spcAft>
              <a:buClrTx/>
              <a:buSzTx/>
              <a:buNone/>
              <a:defRPr/>
            </a:pPr>
            <a:endParaRPr kumimoji="0" lang="en-US" altLang="ja-JP" sz="2800" b="1" kern="1200" dirty="0">
              <a:solidFill>
                <a:srgbClr val="00246C"/>
              </a:solidFill>
              <a:latin typeface="ＭＳ Ｐゴシック"/>
              <a:ea typeface="ＭＳ Ｐゴシック"/>
            </a:endParaRPr>
          </a:p>
          <a:p>
            <a:pPr marL="0" lvl="0" indent="0" defTabSz="457200" fontAlgn="base">
              <a:spcAft>
                <a:spcPct val="0"/>
              </a:spcAft>
              <a:buClrTx/>
              <a:buSzTx/>
              <a:buNone/>
              <a:defRPr/>
            </a:pPr>
            <a:endParaRPr kumimoji="0" lang="en-US" altLang="ja-JP" sz="1900" b="1" kern="1200" dirty="0">
              <a:solidFill>
                <a:srgbClr val="00246C"/>
              </a:solidFill>
              <a:latin typeface="ＭＳ Ｐゴシック"/>
              <a:ea typeface="ＭＳ Ｐゴシック"/>
            </a:endParaRPr>
          </a:p>
          <a:p>
            <a:pPr marL="0" lvl="0" indent="0" defTabSz="457200" fontAlgn="base">
              <a:spcAft>
                <a:spcPct val="0"/>
              </a:spcAft>
              <a:buClrTx/>
              <a:buSzTx/>
              <a:buNone/>
              <a:defRPr/>
            </a:pPr>
            <a:endParaRPr kumimoji="0" lang="en-US" altLang="ja-JP" sz="2800" b="1" kern="1200" dirty="0">
              <a:solidFill>
                <a:srgbClr val="00246C"/>
              </a:solidFill>
              <a:latin typeface="ＭＳ Ｐゴシック"/>
              <a:ea typeface="ＭＳ Ｐゴシック"/>
            </a:endParaRPr>
          </a:p>
          <a:p>
            <a:pPr marL="0" lvl="0" indent="0" defTabSz="457200" fontAlgn="base">
              <a:spcAft>
                <a:spcPct val="0"/>
              </a:spcAft>
              <a:buClrTx/>
              <a:buSzTx/>
              <a:buNone/>
              <a:defRPr/>
            </a:pPr>
            <a:endParaRPr kumimoji="0" lang="ja-JP" altLang="en-US" sz="2000" b="1" kern="1200" dirty="0">
              <a:solidFill>
                <a:schemeClr val="tx1"/>
              </a:solidFill>
              <a:latin typeface="ＭＳ Ｐゴシック"/>
              <a:ea typeface="ＭＳ Ｐゴシック"/>
            </a:endParaRPr>
          </a:p>
          <a:p>
            <a:endParaRPr kumimoji="1" lang="ja-JP" altLang="en-US" dirty="0"/>
          </a:p>
        </p:txBody>
      </p:sp>
    </p:spTree>
    <p:extLst>
      <p:ext uri="{BB962C8B-B14F-4D97-AF65-F5344CB8AC3E}">
        <p14:creationId xmlns:p14="http://schemas.microsoft.com/office/powerpoint/2010/main" val="361259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p:txBody>
          <a:bodyPr>
            <a:normAutofit fontScale="90000"/>
          </a:bodyPr>
          <a:lstStyle/>
          <a:p>
            <a:pPr algn="ctr"/>
            <a:r>
              <a:rPr kumimoji="1" lang="ja-JP" altLang="en-US" sz="4000" b="1" dirty="0">
                <a:ea typeface="ＭＳ Ｐゴシック" panose="020B0600070205080204" pitchFamily="50" charset="-128"/>
              </a:rPr>
              <a:t>プロジェクト開始前のご留意事項</a:t>
            </a:r>
            <a:br>
              <a:rPr kumimoji="1" lang="en-US" altLang="ja-JP" sz="4000" dirty="0"/>
            </a:br>
            <a:endParaRPr kumimoji="1"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822959" y="1628800"/>
            <a:ext cx="7543801" cy="503146"/>
          </a:xfrm>
        </p:spPr>
        <p:txBody>
          <a:bodyPr>
            <a:normAutofit fontScale="92500" lnSpcReduction="10000"/>
          </a:bodyPr>
          <a:lstStyle/>
          <a:p>
            <a:pPr marL="0" indent="0">
              <a:buNone/>
            </a:pPr>
            <a:r>
              <a:rPr kumimoji="1" lang="ja-JP" altLang="en-US" dirty="0">
                <a:ea typeface="ＭＳ Ｐゴシック" panose="020B0600070205080204" pitchFamily="50" charset="-128"/>
              </a:rPr>
              <a:t>１．補助金専用口座の確認</a:t>
            </a:r>
            <a:endParaRPr kumimoji="1" lang="en-US" altLang="ja-JP" dirty="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865562" y="2636912"/>
            <a:ext cx="7543801" cy="374441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b="1" dirty="0">
                <a:solidFill>
                  <a:schemeClr val="tx2"/>
                </a:solidFill>
                <a:ea typeface="ＭＳ Ｐゴシック" panose="020B0600070205080204" pitchFamily="50" charset="-128"/>
              </a:rPr>
              <a:t>①プロジェクト専用口座をお使いください。</a:t>
            </a:r>
            <a:endParaRPr lang="en-US" altLang="ja-JP" b="1" dirty="0">
              <a:solidFill>
                <a:schemeClr val="tx2"/>
              </a:solidFill>
              <a:ea typeface="ＭＳ Ｐゴシック" panose="020B0600070205080204" pitchFamily="50" charset="-128"/>
            </a:endParaRPr>
          </a:p>
          <a:p>
            <a:r>
              <a:rPr lang="ja-JP" altLang="en-US" b="1" dirty="0">
                <a:solidFill>
                  <a:schemeClr val="tx2"/>
                </a:solidFill>
                <a:ea typeface="ＭＳ Ｐゴシック" panose="020B0600070205080204" pitchFamily="50" charset="-128"/>
              </a:rPr>
              <a:t>②補助金利用プロジェクトに関わるすべての入出金を専用口座にて</a:t>
            </a:r>
            <a:endParaRPr lang="en-US" altLang="ja-JP" b="1" dirty="0">
              <a:solidFill>
                <a:schemeClr val="tx2"/>
              </a:solidFill>
              <a:ea typeface="ＭＳ Ｐゴシック" panose="020B0600070205080204" pitchFamily="50" charset="-128"/>
            </a:endParaRPr>
          </a:p>
          <a:p>
            <a:r>
              <a:rPr lang="ja-JP" altLang="en-US" b="1" dirty="0">
                <a:solidFill>
                  <a:schemeClr val="tx2"/>
                </a:solidFill>
                <a:ea typeface="ＭＳ Ｐゴシック" panose="020B0600070205080204" pitchFamily="50" charset="-128"/>
              </a:rPr>
              <a:t>　行ってください。</a:t>
            </a:r>
            <a:endParaRPr lang="en-US" altLang="ja-JP" b="1" dirty="0">
              <a:solidFill>
                <a:schemeClr val="tx2"/>
              </a:solidFill>
              <a:ea typeface="ＭＳ Ｐゴシック" panose="020B0600070205080204" pitchFamily="50" charset="-128"/>
            </a:endParaRPr>
          </a:p>
          <a:p>
            <a:r>
              <a:rPr lang="ja-JP" altLang="en-US" b="1" dirty="0">
                <a:solidFill>
                  <a:schemeClr val="tx2"/>
                </a:solidFill>
                <a:ea typeface="ＭＳ Ｐゴシック" panose="020B0600070205080204" pitchFamily="50" charset="-128"/>
              </a:rPr>
              <a:t>③専用口座は、０にしてプロジェクトを開始し、終了時には０にしてご報</a:t>
            </a:r>
            <a:endParaRPr lang="en-US" altLang="ja-JP" b="1" dirty="0">
              <a:solidFill>
                <a:schemeClr val="tx2"/>
              </a:solidFill>
              <a:ea typeface="ＭＳ Ｐゴシック" panose="020B0600070205080204" pitchFamily="50" charset="-128"/>
            </a:endParaRPr>
          </a:p>
          <a:p>
            <a:r>
              <a:rPr lang="ja-JP" altLang="en-US" b="1" dirty="0">
                <a:solidFill>
                  <a:schemeClr val="tx2"/>
                </a:solidFill>
                <a:ea typeface="ＭＳ Ｐゴシック" panose="020B0600070205080204" pitchFamily="50" charset="-128"/>
              </a:rPr>
              <a:t>　告ください。</a:t>
            </a:r>
            <a:endParaRPr lang="en-US" altLang="ja-JP" b="1" dirty="0">
              <a:solidFill>
                <a:schemeClr val="tx2"/>
              </a:solidFill>
              <a:ea typeface="ＭＳ Ｐゴシック" panose="020B0600070205080204" pitchFamily="50" charset="-128"/>
            </a:endParaRPr>
          </a:p>
          <a:p>
            <a:r>
              <a:rPr lang="ja-JP" altLang="en-US" b="1" dirty="0">
                <a:solidFill>
                  <a:schemeClr val="tx2"/>
                </a:solidFill>
                <a:ea typeface="ＭＳ Ｐゴシック" panose="020B0600070205080204" pitchFamily="50" charset="-128"/>
              </a:rPr>
              <a:t>④補助金入金前にプロジェクトを開始されるクラブは、</a:t>
            </a:r>
            <a:r>
              <a:rPr lang="ja-JP" altLang="en-US" b="1" u="sng" dirty="0">
                <a:solidFill>
                  <a:schemeClr val="tx2"/>
                </a:solidFill>
                <a:ea typeface="ＭＳ Ｐゴシック" panose="020B0600070205080204" pitchFamily="50" charset="-128"/>
              </a:rPr>
              <a:t>専用口座にク</a:t>
            </a:r>
            <a:endParaRPr lang="en-US" altLang="ja-JP" b="1" u="sng" dirty="0">
              <a:solidFill>
                <a:schemeClr val="tx2"/>
              </a:solidFill>
              <a:ea typeface="ＭＳ Ｐゴシック" panose="020B0600070205080204" pitchFamily="50" charset="-128"/>
            </a:endParaRPr>
          </a:p>
          <a:p>
            <a:r>
              <a:rPr lang="ja-JP" altLang="en-US" b="1" u="sng" dirty="0">
                <a:solidFill>
                  <a:schemeClr val="tx2"/>
                </a:solidFill>
                <a:ea typeface="ＭＳ Ｐゴシック" panose="020B0600070205080204" pitchFamily="50" charset="-128"/>
              </a:rPr>
              <a:t>　ラブ拠出金及び必要であれば補助金相当額を入金いただき</a:t>
            </a:r>
            <a:r>
              <a:rPr lang="ja-JP" altLang="en-US" b="1" dirty="0">
                <a:solidFill>
                  <a:schemeClr val="tx2"/>
                </a:solidFill>
                <a:ea typeface="ＭＳ Ｐゴシック" panose="020B0600070205080204" pitchFamily="50" charset="-128"/>
              </a:rPr>
              <a:t>、プロ</a:t>
            </a:r>
            <a:endParaRPr lang="en-US" altLang="ja-JP" b="1" dirty="0">
              <a:solidFill>
                <a:schemeClr val="tx2"/>
              </a:solidFill>
              <a:ea typeface="ＭＳ Ｐゴシック" panose="020B0600070205080204" pitchFamily="50" charset="-128"/>
            </a:endParaRPr>
          </a:p>
          <a:p>
            <a:r>
              <a:rPr lang="ja-JP" altLang="en-US" b="1" dirty="0">
                <a:solidFill>
                  <a:schemeClr val="tx2"/>
                </a:solidFill>
                <a:ea typeface="ＭＳ Ｐゴシック" panose="020B0600070205080204" pitchFamily="50" charset="-128"/>
              </a:rPr>
              <a:t>　ジェクト終了時に、専用口座から補助金該当額をお戻しください。</a:t>
            </a:r>
            <a:endParaRPr lang="en-US" altLang="ja-JP" b="1" dirty="0">
              <a:solidFill>
                <a:schemeClr val="tx2"/>
              </a:solidFill>
              <a:ea typeface="ＭＳ Ｐゴシック" panose="020B0600070205080204" pitchFamily="50" charset="-128"/>
            </a:endParaRPr>
          </a:p>
          <a:p>
            <a:r>
              <a:rPr lang="ja-JP" altLang="en-US" b="1" u="sng" dirty="0">
                <a:solidFill>
                  <a:schemeClr val="tx2"/>
                </a:solidFill>
                <a:ea typeface="ＭＳ Ｐゴシック" panose="020B0600070205080204" pitchFamily="50" charset="-128"/>
              </a:rPr>
              <a:t>　専用口座からすべての出し入れが記録されることが重要です。</a:t>
            </a:r>
            <a:endParaRPr lang="en-US" altLang="ja-JP" b="1" u="sng" dirty="0">
              <a:solidFill>
                <a:schemeClr val="tx2"/>
              </a:solidFill>
              <a:ea typeface="ＭＳ Ｐゴシック" panose="020B0600070205080204" pitchFamily="50" charset="-128"/>
            </a:endParaRPr>
          </a:p>
          <a:p>
            <a:endParaRPr lang="en-US" altLang="ja-JP" dirty="0"/>
          </a:p>
        </p:txBody>
      </p:sp>
    </p:spTree>
    <p:extLst>
      <p:ext uri="{BB962C8B-B14F-4D97-AF65-F5344CB8AC3E}">
        <p14:creationId xmlns:p14="http://schemas.microsoft.com/office/powerpoint/2010/main" val="132393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p:txBody>
          <a:bodyPr>
            <a:normAutofit fontScale="90000"/>
          </a:bodyPr>
          <a:lstStyle/>
          <a:p>
            <a:pPr algn="ctr"/>
            <a:r>
              <a:rPr kumimoji="1" lang="ja-JP" altLang="en-US" sz="4000" b="1" dirty="0">
                <a:ea typeface="ＭＳ Ｐゴシック" panose="020B0600070205080204" pitchFamily="50" charset="-128"/>
              </a:rPr>
              <a:t>プロジェクト開始前のご留意事項</a:t>
            </a:r>
            <a:br>
              <a:rPr kumimoji="1" lang="en-US" altLang="ja-JP" sz="4000" dirty="0"/>
            </a:br>
            <a:endParaRPr kumimoji="1"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800099" y="1417638"/>
            <a:ext cx="7543801" cy="503146"/>
          </a:xfrm>
        </p:spPr>
        <p:txBody>
          <a:bodyPr>
            <a:noAutofit/>
          </a:bodyPr>
          <a:lstStyle/>
          <a:p>
            <a:pPr marL="0" indent="0">
              <a:buNone/>
            </a:pPr>
            <a:r>
              <a:rPr kumimoji="1" lang="ja-JP" altLang="en-US" sz="3000" b="1" dirty="0">
                <a:latin typeface="ＭＳ Ｐゴシック" panose="020B0600070205080204" pitchFamily="50" charset="-128"/>
                <a:ea typeface="ＭＳ Ｐゴシック" panose="020B0600070205080204" pitchFamily="50" charset="-128"/>
              </a:rPr>
              <a:t>２．その他の事項</a:t>
            </a:r>
            <a:endParaRPr kumimoji="1" lang="en-US" altLang="ja-JP" sz="3000" b="1"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899592" y="2251894"/>
            <a:ext cx="7543801" cy="41044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600"/>
              </a:spcAft>
              <a:buNone/>
            </a:pPr>
            <a:r>
              <a:rPr lang="ja-JP" altLang="en-US" b="1" dirty="0">
                <a:solidFill>
                  <a:schemeClr val="tx2"/>
                </a:solidFill>
                <a:ea typeface="ＭＳ ゴシック" panose="020B0609070205080204" pitchFamily="49" charset="-128"/>
              </a:rPr>
              <a:t>①他団体との共催の場合、他団体の広告や他団体が継続して使う</a:t>
            </a:r>
            <a:endParaRPr lang="en-US" altLang="ja-JP" b="1" dirty="0">
              <a:solidFill>
                <a:schemeClr val="tx2"/>
              </a:solidFill>
              <a:ea typeface="ＭＳ ゴシック" panose="020B0609070205080204" pitchFamily="49" charset="-128"/>
            </a:endParaRPr>
          </a:p>
          <a:p>
            <a:pPr marL="0" indent="0">
              <a:lnSpc>
                <a:spcPct val="100000"/>
              </a:lnSpc>
              <a:spcBef>
                <a:spcPts val="0"/>
              </a:spcBef>
              <a:spcAft>
                <a:spcPts val="600"/>
              </a:spcAft>
              <a:buNone/>
            </a:pPr>
            <a:r>
              <a:rPr lang="ja-JP" altLang="en-US" b="1" dirty="0">
                <a:solidFill>
                  <a:schemeClr val="tx2"/>
                </a:solidFill>
                <a:ea typeface="ＭＳ ゴシック" panose="020B0609070205080204" pitchFamily="49" charset="-128"/>
              </a:rPr>
              <a:t>　ものの購入、他団体の運営費に充当することのないようにして</a:t>
            </a:r>
            <a:endParaRPr lang="en-US" altLang="ja-JP" b="1" dirty="0">
              <a:solidFill>
                <a:schemeClr val="tx2"/>
              </a:solidFill>
              <a:ea typeface="ＭＳ ゴシック" panose="020B0609070205080204" pitchFamily="49" charset="-128"/>
            </a:endParaRPr>
          </a:p>
          <a:p>
            <a:pPr marL="0" indent="0">
              <a:lnSpc>
                <a:spcPct val="100000"/>
              </a:lnSpc>
              <a:spcBef>
                <a:spcPts val="0"/>
              </a:spcBef>
              <a:spcAft>
                <a:spcPts val="600"/>
              </a:spcAft>
              <a:buNone/>
            </a:pPr>
            <a:r>
              <a:rPr lang="ja-JP" altLang="en-US" b="1" dirty="0">
                <a:solidFill>
                  <a:schemeClr val="tx2"/>
                </a:solidFill>
                <a:ea typeface="ＭＳ ゴシック" panose="020B0609070205080204" pitchFamily="49" charset="-128"/>
              </a:rPr>
              <a:t>　ください。</a:t>
            </a:r>
            <a:endParaRPr lang="en-US" altLang="ja-JP" b="1" dirty="0">
              <a:solidFill>
                <a:schemeClr val="tx2"/>
              </a:solidFill>
              <a:ea typeface="ＭＳ ゴシック" panose="020B0609070205080204" pitchFamily="49" charset="-128"/>
            </a:endParaRPr>
          </a:p>
          <a:p>
            <a:pPr marL="0" indent="0">
              <a:lnSpc>
                <a:spcPct val="100000"/>
              </a:lnSpc>
              <a:spcBef>
                <a:spcPts val="0"/>
              </a:spcBef>
              <a:spcAft>
                <a:spcPts val="600"/>
              </a:spcAft>
              <a:buNone/>
            </a:pPr>
            <a:endParaRPr lang="en-US" altLang="ja-JP" b="1" dirty="0">
              <a:solidFill>
                <a:schemeClr val="tx2"/>
              </a:solidFill>
              <a:ea typeface="ＭＳ ゴシック" panose="020B0609070205080204" pitchFamily="49" charset="-128"/>
            </a:endParaRPr>
          </a:p>
          <a:p>
            <a:pPr marL="0" indent="0">
              <a:lnSpc>
                <a:spcPct val="100000"/>
              </a:lnSpc>
              <a:spcBef>
                <a:spcPts val="0"/>
              </a:spcBef>
              <a:spcAft>
                <a:spcPts val="600"/>
              </a:spcAft>
              <a:buNone/>
            </a:pPr>
            <a:r>
              <a:rPr lang="ja-JP" altLang="en-US" b="1" dirty="0">
                <a:solidFill>
                  <a:schemeClr val="tx2"/>
                </a:solidFill>
                <a:ea typeface="ＭＳ ゴシック" panose="020B0609070205080204" pitchFamily="49" charset="-128"/>
              </a:rPr>
              <a:t>②プロジェクトの受益者およびプロジェクトに関する支払先に</a:t>
            </a:r>
            <a:endParaRPr lang="en-US" altLang="ja-JP" b="1" dirty="0">
              <a:solidFill>
                <a:schemeClr val="tx2"/>
              </a:solidFill>
              <a:ea typeface="ＭＳ ゴシック" panose="020B0609070205080204" pitchFamily="49" charset="-128"/>
            </a:endParaRPr>
          </a:p>
          <a:p>
            <a:pPr marL="0" indent="0">
              <a:lnSpc>
                <a:spcPct val="100000"/>
              </a:lnSpc>
              <a:spcBef>
                <a:spcPts val="0"/>
              </a:spcBef>
              <a:spcAft>
                <a:spcPts val="600"/>
              </a:spcAft>
              <a:buNone/>
            </a:pPr>
            <a:r>
              <a:rPr lang="ja-JP" altLang="en-US" b="1" dirty="0">
                <a:solidFill>
                  <a:schemeClr val="tx2"/>
                </a:solidFill>
                <a:ea typeface="ＭＳ ゴシック" panose="020B0609070205080204" pitchFamily="49" charset="-128"/>
              </a:rPr>
              <a:t>　ロータリアン、ロータリアン関係者、家族、所属する会社等が</a:t>
            </a:r>
            <a:endParaRPr lang="en-US" altLang="ja-JP" b="1" dirty="0">
              <a:solidFill>
                <a:schemeClr val="tx2"/>
              </a:solidFill>
              <a:ea typeface="ＭＳ ゴシック" panose="020B0609070205080204" pitchFamily="49" charset="-128"/>
            </a:endParaRPr>
          </a:p>
          <a:p>
            <a:pPr marL="0" indent="0">
              <a:lnSpc>
                <a:spcPct val="100000"/>
              </a:lnSpc>
              <a:spcBef>
                <a:spcPts val="0"/>
              </a:spcBef>
              <a:spcAft>
                <a:spcPts val="600"/>
              </a:spcAft>
              <a:buNone/>
            </a:pPr>
            <a:r>
              <a:rPr lang="ja-JP" altLang="en-US" b="1" dirty="0">
                <a:solidFill>
                  <a:schemeClr val="tx2"/>
                </a:solidFill>
                <a:ea typeface="ＭＳ ゴシック" panose="020B0609070205080204" pitchFamily="49" charset="-128"/>
              </a:rPr>
              <a:t>　含まれないようにしてください。</a:t>
            </a:r>
          </a:p>
          <a:p>
            <a:pPr marL="0" indent="0">
              <a:lnSpc>
                <a:spcPct val="100000"/>
              </a:lnSpc>
              <a:spcBef>
                <a:spcPts val="0"/>
              </a:spcBef>
              <a:spcAft>
                <a:spcPts val="600"/>
              </a:spcAft>
              <a:buNone/>
            </a:pPr>
            <a:r>
              <a:rPr lang="ja-JP" altLang="en-US" b="1" dirty="0">
                <a:solidFill>
                  <a:schemeClr val="tx2"/>
                </a:solidFill>
                <a:ea typeface="ＭＳ ゴシック" panose="020B0609070205080204" pitchFamily="49" charset="-128"/>
              </a:rPr>
              <a:t>　　　</a:t>
            </a:r>
          </a:p>
        </p:txBody>
      </p:sp>
    </p:spTree>
    <p:extLst>
      <p:ext uri="{BB962C8B-B14F-4D97-AF65-F5344CB8AC3E}">
        <p14:creationId xmlns:p14="http://schemas.microsoft.com/office/powerpoint/2010/main" val="412423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p:txBody>
          <a:bodyPr>
            <a:normAutofit fontScale="90000"/>
          </a:bodyPr>
          <a:lstStyle/>
          <a:p>
            <a:pPr algn="ctr"/>
            <a:r>
              <a:rPr kumimoji="1" lang="ja-JP" altLang="en-US" sz="4000" b="1" dirty="0">
                <a:ea typeface="ＭＳ Ｐゴシック" panose="020B0600070205080204" pitchFamily="50" charset="-128"/>
              </a:rPr>
              <a:t>プロジェクト実行中のご留意事項</a:t>
            </a:r>
            <a:br>
              <a:rPr kumimoji="1" lang="en-US" altLang="ja-JP" sz="4000" dirty="0"/>
            </a:br>
            <a:endParaRPr kumimoji="1"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796759" y="1417638"/>
            <a:ext cx="7543801" cy="1029448"/>
          </a:xfrm>
        </p:spPr>
        <p:txBody>
          <a:bodyPr>
            <a:noAutofit/>
          </a:bodyPr>
          <a:lstStyle/>
          <a:p>
            <a:pPr marL="0" indent="0">
              <a:buNone/>
            </a:pPr>
            <a:r>
              <a:rPr lang="ja-JP" altLang="en-US" sz="3000" dirty="0">
                <a:ea typeface="ＭＳ Ｐゴシック" panose="020B0600070205080204" pitchFamily="50" charset="-128"/>
              </a:rPr>
              <a:t>１．申請時と実行時の大幅なプロジェクト内容　</a:t>
            </a:r>
            <a:endParaRPr lang="en-US" altLang="ja-JP" sz="3000" dirty="0">
              <a:ea typeface="ＭＳ Ｐゴシック" panose="020B0600070205080204" pitchFamily="50" charset="-128"/>
            </a:endParaRPr>
          </a:p>
          <a:p>
            <a:pPr marL="0" indent="0">
              <a:buNone/>
            </a:pPr>
            <a:r>
              <a:rPr lang="ja-JP" altLang="en-US" sz="3000" dirty="0">
                <a:ea typeface="ＭＳ Ｐゴシック" panose="020B0600070205080204" pitchFamily="50" charset="-128"/>
              </a:rPr>
              <a:t>　　の変更について</a:t>
            </a:r>
            <a:endParaRPr kumimoji="1" lang="en-US" altLang="ja-JP" sz="3000" dirty="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796758" y="2780137"/>
            <a:ext cx="7543801" cy="360466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a:t>
            </a:r>
            <a:r>
              <a:rPr lang="ja-JP" altLang="en-US" b="1" u="sng" dirty="0">
                <a:solidFill>
                  <a:schemeClr val="tx2"/>
                </a:solidFill>
                <a:ea typeface="ＭＳ Ｐゴシック" panose="020B0600070205080204" pitchFamily="50" charset="-128"/>
              </a:rPr>
              <a:t>申請時と実行時、報告時でプロジェクトの内容の大幅な変更はできません。</a:t>
            </a:r>
            <a:endParaRPr lang="en-US" altLang="ja-JP" b="1" u="sng" dirty="0">
              <a:solidFill>
                <a:schemeClr val="tx2"/>
              </a:solidFill>
              <a:ea typeface="ＭＳ Ｐゴシック" panose="020B0600070205080204" pitchFamily="50" charset="-128"/>
            </a:endParaRPr>
          </a:p>
          <a:p>
            <a:pPr>
              <a:lnSpc>
                <a:spcPct val="100000"/>
              </a:lnSpc>
              <a:spcBef>
                <a:spcPts val="0"/>
              </a:spcBef>
              <a:spcAft>
                <a:spcPts val="600"/>
              </a:spcAft>
            </a:pPr>
            <a:endParaRPr lang="en-US" altLang="ja-JP" b="1" u="sng" dirty="0">
              <a:solidFill>
                <a:schemeClr val="tx2"/>
              </a:solidFill>
              <a:ea typeface="ＭＳ Ｐゴシック" panose="020B0600070205080204" pitchFamily="50" charset="-128"/>
            </a:endParaRPr>
          </a:p>
          <a:p>
            <a:pPr marL="0" indent="0">
              <a:lnSpc>
                <a:spcPct val="100000"/>
              </a:lnSpc>
              <a:spcBef>
                <a:spcPts val="0"/>
              </a:spcBef>
              <a:spcAft>
                <a:spcPts val="600"/>
              </a:spcAft>
              <a:buNone/>
            </a:pPr>
            <a:r>
              <a:rPr lang="ja-JP" altLang="en-US" b="1" dirty="0">
                <a:solidFill>
                  <a:schemeClr val="tx2"/>
                </a:solidFill>
                <a:ea typeface="ＭＳ Ｐゴシック" panose="020B0600070205080204" pitchFamily="50" charset="-128"/>
              </a:rPr>
              <a:t>大幅な内容の変更があった場合は、基本的に返金処理になります。</a:t>
            </a:r>
            <a:endParaRPr lang="en-US" altLang="ja-JP" b="1" dirty="0">
              <a:solidFill>
                <a:schemeClr val="tx2"/>
              </a:solidFill>
              <a:ea typeface="ＭＳ Ｐゴシック" panose="020B0600070205080204" pitchFamily="50" charset="-128"/>
            </a:endParaRPr>
          </a:p>
          <a:p>
            <a:pPr marL="0" indent="0">
              <a:lnSpc>
                <a:spcPct val="100000"/>
              </a:lnSpc>
              <a:spcBef>
                <a:spcPts val="0"/>
              </a:spcBef>
              <a:spcAft>
                <a:spcPts val="600"/>
              </a:spcAft>
              <a:buNone/>
            </a:pPr>
            <a:endParaRPr lang="en-US" altLang="ja-JP" b="1" dirty="0">
              <a:solidFill>
                <a:schemeClr val="tx2"/>
              </a:solidFill>
              <a:ea typeface="ＭＳ Ｐゴシック" panose="020B0600070205080204" pitchFamily="50" charset="-128"/>
            </a:endParaRPr>
          </a:p>
          <a:p>
            <a:pPr>
              <a:lnSpc>
                <a:spcPct val="100000"/>
              </a:lnSpc>
              <a:spcBef>
                <a:spcPts val="0"/>
              </a:spcBef>
              <a:spcAft>
                <a:spcPts val="1200"/>
              </a:spcAft>
            </a:pPr>
            <a:r>
              <a:rPr lang="ja-JP" altLang="en-US" b="1" dirty="0">
                <a:solidFill>
                  <a:schemeClr val="tx2"/>
                </a:solidFill>
                <a:ea typeface="ＭＳ Ｐゴシック" panose="020B0600070205080204" pitchFamily="50" charset="-128"/>
              </a:rPr>
              <a:t>地区補助金委員会及び地区資金管理委員会が、やむを得ない変更と認める場合もありますので、変更可能性が判明した時点で、必ず補助金委員会にご相談ください。</a:t>
            </a:r>
            <a:endParaRPr lang="en-US" altLang="ja-JP" b="1" dirty="0">
              <a:solidFill>
                <a:schemeClr val="tx2"/>
              </a:solidFill>
              <a:ea typeface="ＭＳ Ｐゴシック" panose="020B0600070205080204" pitchFamily="50" charset="-128"/>
            </a:endParaRPr>
          </a:p>
          <a:p>
            <a:pPr marL="0" indent="0">
              <a:lnSpc>
                <a:spcPct val="100000"/>
              </a:lnSpc>
              <a:spcBef>
                <a:spcPts val="0"/>
              </a:spcBef>
              <a:spcAft>
                <a:spcPts val="600"/>
              </a:spcAft>
              <a:buNone/>
            </a:pPr>
            <a:r>
              <a:rPr lang="en-US" altLang="ja-JP" b="1" dirty="0">
                <a:solidFill>
                  <a:schemeClr val="tx2"/>
                </a:solidFill>
                <a:ea typeface="ＭＳ Ｐゴシック" panose="020B0600070205080204" pitchFamily="50" charset="-128"/>
              </a:rPr>
              <a:t>※</a:t>
            </a:r>
            <a:r>
              <a:rPr lang="ja-JP" altLang="en-US" b="1" dirty="0">
                <a:solidFill>
                  <a:schemeClr val="tx2"/>
                </a:solidFill>
                <a:ea typeface="ＭＳ Ｐゴシック" panose="020B0600070205080204" pitchFamily="50" charset="-128"/>
              </a:rPr>
              <a:t>予算の変更、受益者の変更、支払先の変更、実施場所の変更</a:t>
            </a:r>
            <a:endParaRPr lang="en-US" altLang="ja-JP" b="1" dirty="0">
              <a:solidFill>
                <a:schemeClr val="tx2"/>
              </a:solidFill>
              <a:ea typeface="ＭＳ Ｐゴシック" panose="020B0600070205080204" pitchFamily="50" charset="-128"/>
            </a:endParaRPr>
          </a:p>
          <a:p>
            <a:pPr marL="0" indent="0">
              <a:lnSpc>
                <a:spcPct val="100000"/>
              </a:lnSpc>
              <a:spcBef>
                <a:spcPts val="0"/>
              </a:spcBef>
              <a:spcAft>
                <a:spcPts val="600"/>
              </a:spcAft>
              <a:buNone/>
            </a:pPr>
            <a:r>
              <a:rPr lang="ja-JP" altLang="en-US" b="1" dirty="0">
                <a:solidFill>
                  <a:schemeClr val="tx2"/>
                </a:solidFill>
                <a:ea typeface="ＭＳ Ｐゴシック" panose="020B0600070205080204" pitchFamily="50" charset="-128"/>
              </a:rPr>
              <a:t>　　申請にない物品の購入　等</a:t>
            </a:r>
            <a:endParaRPr lang="en-US" altLang="ja-JP" b="1" dirty="0">
              <a:solidFill>
                <a:schemeClr val="tx2"/>
              </a:solidFill>
              <a:ea typeface="ＭＳ Ｐゴシック" panose="020B0600070205080204" pitchFamily="50" charset="-128"/>
            </a:endParaRPr>
          </a:p>
          <a:p>
            <a:endParaRPr lang="en-US" altLang="ja-JP" b="1" dirty="0">
              <a:ea typeface="ＭＳ Ｐ明朝" panose="02020600040205080304" pitchFamily="18" charset="-128"/>
            </a:endParaRPr>
          </a:p>
          <a:p>
            <a:pPr marL="0" indent="0">
              <a:buNone/>
            </a:pPr>
            <a:endParaRPr lang="en-US" altLang="ja-JP" b="1" dirty="0"/>
          </a:p>
          <a:p>
            <a:pPr marL="0" indent="0">
              <a:buNone/>
            </a:pPr>
            <a:endParaRPr lang="en-US" altLang="ja-JP" b="1" dirty="0"/>
          </a:p>
          <a:p>
            <a:pPr marL="0" indent="0">
              <a:buNone/>
            </a:pPr>
            <a:endParaRPr lang="en-US" altLang="ja-JP" dirty="0"/>
          </a:p>
        </p:txBody>
      </p:sp>
    </p:spTree>
    <p:extLst>
      <p:ext uri="{BB962C8B-B14F-4D97-AF65-F5344CB8AC3E}">
        <p14:creationId xmlns:p14="http://schemas.microsoft.com/office/powerpoint/2010/main" val="130569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p:txBody>
          <a:bodyPr>
            <a:normAutofit fontScale="90000"/>
          </a:bodyPr>
          <a:lstStyle/>
          <a:p>
            <a:pPr algn="ctr"/>
            <a:r>
              <a:rPr kumimoji="1" lang="ja-JP" altLang="en-US" sz="4000" b="1" dirty="0">
                <a:ea typeface="ＭＳ Ｐゴシック" panose="020B0600070205080204" pitchFamily="50" charset="-128"/>
              </a:rPr>
              <a:t>プロジェクト実行中のご留意事項</a:t>
            </a:r>
            <a:br>
              <a:rPr kumimoji="1" lang="en-US" altLang="ja-JP" sz="4000" dirty="0"/>
            </a:br>
            <a:endParaRPr kumimoji="1"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796759" y="1417638"/>
            <a:ext cx="7543801" cy="1029448"/>
          </a:xfrm>
        </p:spPr>
        <p:txBody>
          <a:bodyPr>
            <a:noAutofit/>
          </a:bodyPr>
          <a:lstStyle/>
          <a:p>
            <a:pPr marL="0" indent="0">
              <a:buNone/>
            </a:pPr>
            <a:r>
              <a:rPr lang="ja-JP" altLang="en-US" sz="3000" dirty="0">
                <a:ea typeface="ＭＳ Ｐゴシック" panose="020B0600070205080204" pitchFamily="50" charset="-128"/>
              </a:rPr>
              <a:t>２．予算の変更について</a:t>
            </a:r>
            <a:endParaRPr kumimoji="1" lang="en-US" altLang="ja-JP" sz="3000" dirty="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14</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796758" y="2447086"/>
            <a:ext cx="7543801" cy="3604666"/>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①当初計画より支出額が大きくなった場合</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不足額をクラブ拠出金にて対応してください。</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②支出額が少なくなった場合</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・クラブ拠出金の減額</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・クラブ拠出金を０にしてもまだ残金がある場合</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残金が１００ドル以上　余った金額全額を返金</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（その際の振込手数料はクラブ負担）</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残金が１００ドル未満　クラブニコニコへ</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いずれも事前に補助金委員にご相談ください。</a:t>
            </a:r>
            <a:endParaRPr lang="en-US" altLang="ja-JP" b="1" dirty="0">
              <a:solidFill>
                <a:schemeClr val="tx2"/>
              </a:solidFill>
              <a:ea typeface="ＭＳ Ｐゴシック" panose="020B0600070205080204" pitchFamily="50" charset="-128"/>
            </a:endParaRPr>
          </a:p>
          <a:p>
            <a:endParaRPr lang="en-US" altLang="ja-JP" b="1" dirty="0">
              <a:ea typeface="ＭＳ Ｐ明朝" panose="02020600040205080304" pitchFamily="18" charset="-128"/>
            </a:endParaRPr>
          </a:p>
          <a:p>
            <a:pPr marL="0" indent="0">
              <a:buNone/>
            </a:pPr>
            <a:endParaRPr lang="en-US" altLang="ja-JP" b="1" dirty="0"/>
          </a:p>
          <a:p>
            <a:pPr marL="0" indent="0">
              <a:buNone/>
            </a:pPr>
            <a:endParaRPr lang="en-US" altLang="ja-JP" b="1" dirty="0"/>
          </a:p>
          <a:p>
            <a:pPr marL="0" indent="0">
              <a:buNone/>
            </a:pPr>
            <a:endParaRPr lang="en-US" altLang="ja-JP" dirty="0"/>
          </a:p>
        </p:txBody>
      </p:sp>
    </p:spTree>
    <p:extLst>
      <p:ext uri="{BB962C8B-B14F-4D97-AF65-F5344CB8AC3E}">
        <p14:creationId xmlns:p14="http://schemas.microsoft.com/office/powerpoint/2010/main" val="321574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p:txBody>
          <a:bodyPr>
            <a:normAutofit fontScale="90000"/>
          </a:bodyPr>
          <a:lstStyle/>
          <a:p>
            <a:pPr algn="ctr"/>
            <a:r>
              <a:rPr kumimoji="1" lang="ja-JP" altLang="en-US" sz="4000" b="1" dirty="0">
                <a:ea typeface="ＭＳ Ｐゴシック" panose="020B0600070205080204" pitchFamily="50" charset="-128"/>
              </a:rPr>
              <a:t>プロジェクト実行中のご留意事項</a:t>
            </a:r>
            <a:br>
              <a:rPr kumimoji="1" lang="en-US" altLang="ja-JP" sz="4000" dirty="0"/>
            </a:br>
            <a:endParaRPr kumimoji="1"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822959" y="1556792"/>
            <a:ext cx="7543801" cy="503146"/>
          </a:xfrm>
        </p:spPr>
        <p:txBody>
          <a:bodyPr>
            <a:normAutofit fontScale="92500" lnSpcReduction="10000"/>
          </a:bodyPr>
          <a:lstStyle/>
          <a:p>
            <a:pPr marL="0" indent="0">
              <a:buNone/>
            </a:pPr>
            <a:r>
              <a:rPr lang="ja-JP" altLang="en-US" dirty="0">
                <a:latin typeface="ＭＳ Ｐゴシック" panose="020B0600070205080204" pitchFamily="50" charset="-128"/>
                <a:ea typeface="ＭＳ Ｐゴシック" panose="020B0600070205080204" pitchFamily="50" charset="-128"/>
              </a:rPr>
              <a:t>３．</a:t>
            </a:r>
            <a:r>
              <a:rPr lang="ja-JP" altLang="en-US" b="1" dirty="0">
                <a:latin typeface="ＭＳ Ｐゴシック" panose="020B0600070205080204" pitchFamily="50" charset="-128"/>
                <a:ea typeface="ＭＳ Ｐゴシック" panose="020B0600070205080204" pitchFamily="50" charset="-128"/>
              </a:rPr>
              <a:t>寄贈品</a:t>
            </a:r>
            <a:r>
              <a:rPr lang="ja-JP" altLang="en-US" dirty="0">
                <a:latin typeface="ＭＳ Ｐゴシック" panose="020B0600070205080204" pitchFamily="50" charset="-128"/>
                <a:ea typeface="ＭＳ Ｐゴシック" panose="020B0600070205080204" pitchFamily="50" charset="-128"/>
              </a:rPr>
              <a:t>について</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15</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865562" y="2276872"/>
            <a:ext cx="7543801" cy="41044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spcBef>
                <a:spcPts val="0"/>
              </a:spcBef>
              <a:spcAft>
                <a:spcPts val="600"/>
              </a:spcAft>
            </a:pPr>
            <a:r>
              <a:rPr lang="ja-JP" altLang="en-US" dirty="0"/>
              <a:t>　</a:t>
            </a:r>
            <a:r>
              <a:rPr lang="ja-JP" altLang="en-US" b="1" dirty="0">
                <a:solidFill>
                  <a:schemeClr val="tx2"/>
                </a:solidFill>
                <a:ea typeface="ＭＳ Ｐゴシック" panose="020B0600070205080204" pitchFamily="50" charset="-128"/>
              </a:rPr>
              <a:t>寄贈品には、可能な限り「ロータリー徽章」及「びロータリークラブの名前」を明記ください。</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例）　　プレート　、　シール　、立て札　　等</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ja-JP" altLang="en-US" b="1" dirty="0">
                <a:solidFill>
                  <a:schemeClr val="tx2"/>
                </a:solidFill>
                <a:ea typeface="ＭＳ Ｐゴシック" panose="020B0600070205080204" pitchFamily="50" charset="-128"/>
              </a:rPr>
              <a:t>　</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en-US" altLang="ja-JP" b="1" dirty="0">
                <a:solidFill>
                  <a:schemeClr val="tx2"/>
                </a:solidFill>
                <a:ea typeface="ＭＳ Ｐゴシック" panose="020B0600070205080204" pitchFamily="50" charset="-128"/>
              </a:rPr>
              <a:t>※</a:t>
            </a:r>
            <a:r>
              <a:rPr lang="ja-JP" altLang="en-US" b="1" dirty="0">
                <a:solidFill>
                  <a:schemeClr val="tx2"/>
                </a:solidFill>
                <a:ea typeface="ＭＳ Ｐゴシック" panose="020B0600070205080204" pitchFamily="50" charset="-128"/>
              </a:rPr>
              <a:t>これらは、オクトンでも注文できますが、ロゴマークは、</a:t>
            </a:r>
            <a:r>
              <a:rPr lang="en-US" altLang="ja-JP" b="1" dirty="0">
                <a:solidFill>
                  <a:schemeClr val="tx2"/>
                </a:solidFill>
                <a:ea typeface="ＭＳ Ｐゴシック" panose="020B0600070205080204" pitchFamily="50" charset="-128"/>
              </a:rPr>
              <a:t>M</a:t>
            </a:r>
            <a:r>
              <a:rPr lang="ja-JP" altLang="en-US" b="1" dirty="0">
                <a:solidFill>
                  <a:schemeClr val="tx2"/>
                </a:solidFill>
                <a:ea typeface="ＭＳ Ｐゴシック" panose="020B0600070205080204" pitchFamily="50" charset="-128"/>
              </a:rPr>
              <a:t>ｙ </a:t>
            </a:r>
            <a:r>
              <a:rPr lang="en-US" altLang="ja-JP" b="1" dirty="0">
                <a:solidFill>
                  <a:schemeClr val="tx2"/>
                </a:solidFill>
                <a:ea typeface="ＭＳ Ｐゴシック" panose="020B0600070205080204" pitchFamily="50" charset="-128"/>
              </a:rPr>
              <a:t>Rotary</a:t>
            </a:r>
            <a:r>
              <a:rPr lang="ja-JP" altLang="en-US" b="1" dirty="0">
                <a:solidFill>
                  <a:schemeClr val="tx2"/>
                </a:solidFill>
                <a:ea typeface="ＭＳ Ｐゴシック" panose="020B0600070205080204" pitchFamily="50" charset="-128"/>
              </a:rPr>
              <a:t>からダウンロードしてお使いいただいても結構です。使い方については、公共イメージより指針がありますので、お問合せください。</a:t>
            </a:r>
            <a:endParaRPr lang="en-US" altLang="ja-JP" b="1" dirty="0">
              <a:solidFill>
                <a:schemeClr val="tx2"/>
              </a:solidFill>
              <a:ea typeface="ＭＳ Ｐゴシック" panose="020B0600070205080204" pitchFamily="50" charset="-128"/>
            </a:endParaRPr>
          </a:p>
          <a:p>
            <a:pPr>
              <a:lnSpc>
                <a:spcPct val="100000"/>
              </a:lnSpc>
              <a:spcBef>
                <a:spcPts val="0"/>
              </a:spcBef>
              <a:spcAft>
                <a:spcPts val="600"/>
              </a:spcAft>
            </a:pPr>
            <a:r>
              <a:rPr lang="en-US" altLang="ja-JP" b="1" dirty="0">
                <a:solidFill>
                  <a:schemeClr val="tx2"/>
                </a:solidFill>
                <a:ea typeface="ＭＳ Ｐゴシック" panose="020B0600070205080204" pitchFamily="50" charset="-128"/>
              </a:rPr>
              <a:t>※</a:t>
            </a:r>
            <a:r>
              <a:rPr lang="ja-JP" altLang="en-US" b="1" dirty="0">
                <a:solidFill>
                  <a:schemeClr val="tx2"/>
                </a:solidFill>
                <a:ea typeface="ＭＳ Ｐゴシック" panose="020B0600070205080204" pitchFamily="50" charset="-128"/>
              </a:rPr>
              <a:t>上記については、すべて合わせて上限＄１</a:t>
            </a:r>
            <a:r>
              <a:rPr lang="en-US" altLang="ja-JP" b="1" dirty="0">
                <a:solidFill>
                  <a:schemeClr val="tx2"/>
                </a:solidFill>
                <a:ea typeface="ＭＳ Ｐゴシック" panose="020B0600070205080204" pitchFamily="50" charset="-128"/>
              </a:rPr>
              <a:t>,</a:t>
            </a:r>
            <a:r>
              <a:rPr lang="ja-JP" altLang="en-US" b="1" dirty="0">
                <a:solidFill>
                  <a:schemeClr val="tx2"/>
                </a:solidFill>
                <a:ea typeface="ＭＳ Ｐゴシック" panose="020B0600070205080204" pitchFamily="50" charset="-128"/>
              </a:rPr>
              <a:t>０００までとなります。</a:t>
            </a:r>
          </a:p>
          <a:p>
            <a:pPr marL="0" indent="0">
              <a:buNone/>
            </a:pPr>
            <a:endParaRPr lang="en-US" altLang="ja-JP" dirty="0"/>
          </a:p>
        </p:txBody>
      </p:sp>
    </p:spTree>
    <p:extLst>
      <p:ext uri="{BB962C8B-B14F-4D97-AF65-F5344CB8AC3E}">
        <p14:creationId xmlns:p14="http://schemas.microsoft.com/office/powerpoint/2010/main" val="325266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a:xfrm>
            <a:off x="457200" y="476672"/>
            <a:ext cx="8229600" cy="1143000"/>
          </a:xfrm>
        </p:spPr>
        <p:txBody>
          <a:bodyPr>
            <a:normAutofit fontScale="90000"/>
          </a:bodyPr>
          <a:lstStyle/>
          <a:p>
            <a:pPr algn="ctr"/>
            <a:r>
              <a:rPr kumimoji="1" lang="ja-JP" altLang="en-US" sz="4000" b="1" dirty="0">
                <a:ea typeface="ＭＳ Ｐゴシック" panose="020B0600070205080204" pitchFamily="50" charset="-128"/>
              </a:rPr>
              <a:t>プロジェクト実行中のご留意事項</a:t>
            </a:r>
            <a:br>
              <a:rPr kumimoji="1" lang="en-US" altLang="ja-JP" sz="4000" dirty="0"/>
            </a:br>
            <a:endParaRPr kumimoji="1" lang="ja-JP" altLang="en-US" sz="4000" dirty="0"/>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865562" y="1628800"/>
            <a:ext cx="7543801" cy="503146"/>
          </a:xfrm>
        </p:spPr>
        <p:txBody>
          <a:bodyPr>
            <a:normAutofit fontScale="92500" lnSpcReduction="10000"/>
          </a:bodyPr>
          <a:lstStyle/>
          <a:p>
            <a:pPr marL="0" indent="0">
              <a:buNone/>
            </a:pPr>
            <a:r>
              <a:rPr lang="ja-JP" altLang="en-US" b="1" dirty="0">
                <a:latin typeface="ＭＳ Ｐゴシック" panose="020B0600070205080204" pitchFamily="50" charset="-128"/>
                <a:ea typeface="ＭＳ Ｐゴシック" panose="020B0600070205080204" pitchFamily="50" charset="-128"/>
              </a:rPr>
              <a:t>４</a:t>
            </a:r>
            <a:r>
              <a:rPr kumimoji="1" lang="ja-JP" altLang="en-US" b="1" dirty="0">
                <a:latin typeface="ＭＳ Ｐゴシック" panose="020B0600070205080204" pitchFamily="50" charset="-128"/>
                <a:ea typeface="ＭＳ Ｐゴシック" panose="020B0600070205080204" pitchFamily="50" charset="-128"/>
              </a:rPr>
              <a:t>．海外でのプロジェクトについて</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865562" y="2276872"/>
            <a:ext cx="7543801" cy="41044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20000"/>
              </a:lnSpc>
            </a:pPr>
            <a:r>
              <a:rPr lang="ja-JP" altLang="en-US" b="1" dirty="0">
                <a:solidFill>
                  <a:schemeClr val="tx2"/>
                </a:solidFill>
                <a:ea typeface="ＭＳ Ｐゴシック" panose="020B0600070205080204" pitchFamily="50" charset="-128"/>
              </a:rPr>
              <a:t>　地区補助金、グローバル補助金に関わらず、すべての補助金プログラムは、クラブが主体（主催）あるいは共催のプロジェクトである必要があります。「共催」は名前だけでなく、プロジェクトの立案、計画、実行のすべてに深く関わることを言います。</a:t>
            </a:r>
            <a:endParaRPr lang="en-US" altLang="ja-JP" b="1" dirty="0">
              <a:solidFill>
                <a:schemeClr val="tx2"/>
              </a:solidFill>
              <a:ea typeface="ＭＳ Ｐゴシック" panose="020B0600070205080204" pitchFamily="50" charset="-128"/>
            </a:endParaRPr>
          </a:p>
          <a:p>
            <a:pPr marL="0" indent="0">
              <a:lnSpc>
                <a:spcPct val="120000"/>
              </a:lnSpc>
              <a:buNone/>
            </a:pPr>
            <a:r>
              <a:rPr lang="ja-JP" altLang="en-US" b="1" dirty="0">
                <a:solidFill>
                  <a:schemeClr val="tx2"/>
                </a:solidFill>
                <a:ea typeface="ＭＳ Ｐゴシック" panose="020B0600070205080204" pitchFamily="50" charset="-128"/>
              </a:rPr>
              <a:t>　コロナ下において、海外でのプロジェクトの場合、主体となって、あるいは共催としてプロジェクトに深く関わることが、実行中に難しくなることが予想されます。このことに十分ご留意いただいてプロジェクトを成功に導いてください。</a:t>
            </a:r>
            <a:endParaRPr lang="en-US" altLang="ja-JP" b="1" dirty="0">
              <a:solidFill>
                <a:schemeClr val="tx2"/>
              </a:solidFill>
              <a:ea typeface="ＭＳ Ｐゴシック" panose="020B0600070205080204" pitchFamily="50" charset="-128"/>
            </a:endParaRPr>
          </a:p>
        </p:txBody>
      </p:sp>
    </p:spTree>
    <p:extLst>
      <p:ext uri="{BB962C8B-B14F-4D97-AF65-F5344CB8AC3E}">
        <p14:creationId xmlns:p14="http://schemas.microsoft.com/office/powerpoint/2010/main" val="146927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D9DD9-B7E6-43C4-9AF7-7A77CD502B4A}"/>
              </a:ext>
            </a:extLst>
          </p:cNvPr>
          <p:cNvSpPr>
            <a:spLocks noGrp="1"/>
          </p:cNvSpPr>
          <p:nvPr>
            <p:ph type="title"/>
          </p:nvPr>
        </p:nvSpPr>
        <p:spPr>
          <a:xfrm>
            <a:off x="457200" y="274638"/>
            <a:ext cx="8229600" cy="1498178"/>
          </a:xfrm>
        </p:spPr>
        <p:txBody>
          <a:bodyPr>
            <a:normAutofit/>
          </a:bodyPr>
          <a:lstStyle/>
          <a:p>
            <a:pPr algn="l"/>
            <a:r>
              <a:rPr lang="ja-JP" altLang="en-US" sz="3600" b="1" dirty="0">
                <a:solidFill>
                  <a:schemeClr val="tx2"/>
                </a:solidFill>
                <a:ea typeface="ＭＳ Ｐゴシック" panose="020B0600070205080204" pitchFamily="50" charset="-128"/>
              </a:rPr>
              <a:t>考えられる事例</a:t>
            </a:r>
            <a:br>
              <a:rPr lang="en-US" altLang="ja-JP" sz="4400" b="1" dirty="0">
                <a:solidFill>
                  <a:schemeClr val="tx2"/>
                </a:solidFill>
                <a:ea typeface="ＭＳ Ｐゴシック" panose="020B0600070205080204" pitchFamily="50" charset="-128"/>
              </a:rPr>
            </a:br>
            <a:endParaRPr kumimoji="1" lang="ja-JP" altLang="en-US" dirty="0"/>
          </a:p>
        </p:txBody>
      </p:sp>
      <p:sp>
        <p:nvSpPr>
          <p:cNvPr id="3" name="コンテンツ プレースホルダー 2">
            <a:extLst>
              <a:ext uri="{FF2B5EF4-FFF2-40B4-BE49-F238E27FC236}">
                <a16:creationId xmlns:a16="http://schemas.microsoft.com/office/drawing/2014/main" id="{73904CD4-E6DD-4895-849A-F8742FA25226}"/>
              </a:ext>
            </a:extLst>
          </p:cNvPr>
          <p:cNvSpPr>
            <a:spLocks noGrp="1"/>
          </p:cNvSpPr>
          <p:nvPr>
            <p:ph idx="1"/>
          </p:nvPr>
        </p:nvSpPr>
        <p:spPr>
          <a:xfrm>
            <a:off x="323528" y="1340768"/>
            <a:ext cx="8229600" cy="4536504"/>
          </a:xfrm>
        </p:spPr>
        <p:txBody>
          <a:bodyPr>
            <a:normAutofit fontScale="92500" lnSpcReduction="20000"/>
          </a:bodyPr>
          <a:lstStyle/>
          <a:p>
            <a:pPr marL="0" indent="0">
              <a:spcBef>
                <a:spcPts val="0"/>
              </a:spcBef>
              <a:spcAft>
                <a:spcPts val="1200"/>
              </a:spcAft>
              <a:buNone/>
            </a:pPr>
            <a:endParaRPr lang="en-US" altLang="ja-JP" sz="3000" b="1" dirty="0">
              <a:solidFill>
                <a:schemeClr val="tx2"/>
              </a:solidFill>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①実際の実行は、現地の団体や企業に任せており、運営自体、把握できない</a:t>
            </a:r>
            <a:endParaRPr lang="en-US" altLang="ja-JP" sz="2000" b="1"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②自国ではないので、現地の様子が全くわからず、自らが管理できない</a:t>
            </a:r>
            <a:endParaRPr lang="en-US" altLang="ja-JP" sz="2000" b="1"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③現地の団体や企業を管理しきれず、実行内容が大幅に変更になった</a:t>
            </a:r>
            <a:endParaRPr lang="en-US" altLang="ja-JP" sz="2000" b="1"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④寄贈する予定のものが入手できず、別のものを寄贈した。</a:t>
            </a:r>
            <a:endParaRPr lang="en-US" altLang="ja-JP" sz="2000" b="1"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⑤現地が予算として考えていて、ある物品が安くなったため、他のものを購入した　注１）</a:t>
            </a:r>
            <a:endParaRPr lang="en-US" altLang="ja-JP" sz="2000" b="1" u="sng" dirty="0">
              <a:ea typeface="ＭＳ Ｐゴシック" panose="020B0600070205080204" pitchFamily="50" charset="-128"/>
            </a:endParaRPr>
          </a:p>
          <a:p>
            <a:pPr marL="0" indent="0">
              <a:spcBef>
                <a:spcPts val="0"/>
              </a:spcBef>
              <a:spcAft>
                <a:spcPts val="1200"/>
              </a:spcAft>
              <a:buNone/>
            </a:pPr>
            <a:r>
              <a:rPr lang="ja-JP" altLang="en-US" sz="2000" b="1" dirty="0">
                <a:ea typeface="ＭＳ Ｐゴシック" panose="020B0600070205080204" pitchFamily="50" charset="-128"/>
              </a:rPr>
              <a:t>⑥予算として考えていたため、あるものを安く購入し、別のものを高額なものに変更した　注２）</a:t>
            </a:r>
            <a:endParaRPr lang="en-US" altLang="ja-JP" sz="2000" b="1" dirty="0">
              <a:ea typeface="ＭＳ Ｐゴシック" panose="020B0600070205080204" pitchFamily="50" charset="-128"/>
            </a:endParaRPr>
          </a:p>
          <a:p>
            <a:pPr marL="0" indent="0">
              <a:spcBef>
                <a:spcPts val="0"/>
              </a:spcBef>
              <a:spcAft>
                <a:spcPts val="600"/>
              </a:spcAft>
              <a:buNone/>
            </a:pPr>
            <a:r>
              <a:rPr lang="en-US" altLang="ja-JP" sz="2000" b="1" u="sng" dirty="0">
                <a:ea typeface="ＭＳ Ｐゴシック" panose="020B0600070205080204" pitchFamily="50" charset="-128"/>
              </a:rPr>
              <a:t>※</a:t>
            </a:r>
            <a:r>
              <a:rPr lang="ja-JP" altLang="en-US" sz="2000" b="1" u="sng" dirty="0">
                <a:ea typeface="ＭＳ Ｐゴシック" panose="020B0600070205080204" pitchFamily="50" charset="-128"/>
              </a:rPr>
              <a:t>注１）、注２）に関しては、海外に限らず、日本国内でも問題になることがあります。</a:t>
            </a:r>
            <a:endParaRPr lang="en-US" altLang="ja-JP" sz="2000" b="1" u="sng" dirty="0">
              <a:ea typeface="ＭＳ Ｐゴシック" panose="020B0600070205080204" pitchFamily="50" charset="-128"/>
            </a:endParaRPr>
          </a:p>
          <a:p>
            <a:pPr marL="0" indent="0">
              <a:spcBef>
                <a:spcPts val="0"/>
              </a:spcBef>
              <a:spcAft>
                <a:spcPts val="600"/>
              </a:spcAft>
              <a:buNone/>
            </a:pPr>
            <a:endParaRPr lang="en-US" altLang="ja-JP" sz="2000" b="1" u="sng" dirty="0">
              <a:ea typeface="ＭＳ Ｐゴシック" panose="020B0600070205080204" pitchFamily="50" charset="-128"/>
            </a:endParaRPr>
          </a:p>
          <a:p>
            <a:pPr marL="0" indent="0">
              <a:spcBef>
                <a:spcPts val="0"/>
              </a:spcBef>
              <a:spcAft>
                <a:spcPts val="600"/>
              </a:spcAft>
              <a:buNone/>
            </a:pPr>
            <a:r>
              <a:rPr lang="ja-JP" altLang="en-US" sz="2000" b="1" u="sng" dirty="0">
                <a:ea typeface="ＭＳ Ｐゴシック" panose="020B0600070205080204" pitchFamily="50" charset="-128"/>
              </a:rPr>
              <a:t>現地の協力団体への現金寄付にならないようにご注意ください。</a:t>
            </a:r>
            <a:endParaRPr lang="en-US" altLang="ja-JP" sz="2000" b="1" u="sng" dirty="0">
              <a:ea typeface="ＭＳ Ｐゴシック" panose="020B0600070205080204" pitchFamily="50" charset="-128"/>
            </a:endParaRPr>
          </a:p>
          <a:p>
            <a:pPr marL="0" indent="0">
              <a:buNone/>
            </a:pPr>
            <a:endParaRPr kumimoji="1" lang="ja-JP" altLang="en-US" dirty="0"/>
          </a:p>
        </p:txBody>
      </p:sp>
    </p:spTree>
    <p:extLst>
      <p:ext uri="{BB962C8B-B14F-4D97-AF65-F5344CB8AC3E}">
        <p14:creationId xmlns:p14="http://schemas.microsoft.com/office/powerpoint/2010/main" val="10350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a:xfrm>
            <a:off x="457200" y="274638"/>
            <a:ext cx="8229600" cy="835075"/>
          </a:xfrm>
        </p:spPr>
        <p:txBody>
          <a:bodyPr>
            <a:normAutofit/>
          </a:bodyPr>
          <a:lstStyle/>
          <a:p>
            <a:pPr algn="ctr"/>
            <a:r>
              <a:rPr kumimoji="1" lang="ja-JP" altLang="en-US" sz="3600" b="1" dirty="0">
                <a:solidFill>
                  <a:schemeClr val="tx2"/>
                </a:solidFill>
                <a:ea typeface="ＭＳ Ｐゴシック" panose="020B0600070205080204" pitchFamily="50" charset="-128"/>
              </a:rPr>
              <a:t>報告時のご留意事項</a:t>
            </a:r>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800099" y="1417638"/>
            <a:ext cx="7543801" cy="503146"/>
          </a:xfrm>
        </p:spPr>
        <p:txBody>
          <a:bodyPr>
            <a:noAutofit/>
          </a:bodyPr>
          <a:lstStyle/>
          <a:p>
            <a:pPr marL="0" indent="0">
              <a:buNone/>
            </a:pPr>
            <a:r>
              <a:rPr lang="ja-JP" altLang="en-US" sz="3000" b="1" dirty="0">
                <a:ea typeface="ＭＳ Ｐゴシック" panose="020B0600070205080204" pitchFamily="50" charset="-128"/>
              </a:rPr>
              <a:t>１．クラブが主体となって、プロジェクトを実行した証明について</a:t>
            </a:r>
            <a:endParaRPr kumimoji="1" lang="en-US" altLang="ja-JP" sz="3000" b="1" dirty="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800099" y="2434456"/>
            <a:ext cx="7543801" cy="4104456"/>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pPr>
            <a:r>
              <a:rPr lang="ja-JP" altLang="en-US" sz="2200" dirty="0">
                <a:solidFill>
                  <a:schemeClr val="tx2"/>
                </a:solidFill>
                <a:ea typeface="ＭＳ Ｐゴシック" panose="020B0600070205080204" pitchFamily="50" charset="-128"/>
              </a:rPr>
              <a:t>　</a:t>
            </a:r>
            <a:r>
              <a:rPr lang="ja-JP" altLang="en-US" sz="2100" b="1" dirty="0">
                <a:solidFill>
                  <a:schemeClr val="tx2"/>
                </a:solidFill>
                <a:ea typeface="ＭＳ Ｐゴシック" panose="020B0600070205080204" pitchFamily="50" charset="-128"/>
              </a:rPr>
              <a:t>すべての補助金プログラムは、クラブが主体（主催）あるいは共催のプロジェクトである必要があります。「共催」は名前だけでなく、プロジェクトの立案、計画、実行のすべてに深く関わることを言います。</a:t>
            </a:r>
            <a:endParaRPr lang="en-US" altLang="ja-JP" sz="2100" dirty="0">
              <a:solidFill>
                <a:schemeClr val="tx2"/>
              </a:solidFill>
              <a:ea typeface="ＭＳ Ｐゴシック" panose="020B0600070205080204" pitchFamily="50" charset="-128"/>
            </a:endParaRPr>
          </a:p>
          <a:p>
            <a:pPr>
              <a:lnSpc>
                <a:spcPct val="100000"/>
              </a:lnSpc>
            </a:pPr>
            <a:r>
              <a:rPr lang="ja-JP" altLang="en-US" sz="2100" dirty="0">
                <a:solidFill>
                  <a:schemeClr val="tx2"/>
                </a:solidFill>
                <a:ea typeface="ＭＳ Ｐゴシック" panose="020B0600070205080204" pitchFamily="50" charset="-128"/>
              </a:rPr>
              <a:t>　クラブが主体となって行ったことは、報告時の写真や広報資料等で判断できます。これらの資料を報告時には必ずご用意ください。</a:t>
            </a:r>
            <a:endParaRPr lang="en-US" altLang="ja-JP" sz="2100" dirty="0">
              <a:solidFill>
                <a:schemeClr val="tx2"/>
              </a:solidFill>
              <a:ea typeface="ＭＳ Ｐゴシック" panose="020B0600070205080204" pitchFamily="50" charset="-128"/>
            </a:endParaRPr>
          </a:p>
          <a:p>
            <a:pPr>
              <a:lnSpc>
                <a:spcPct val="100000"/>
              </a:lnSpc>
            </a:pPr>
            <a:r>
              <a:rPr lang="ja-JP" altLang="en-US" sz="2100" dirty="0">
                <a:solidFill>
                  <a:schemeClr val="tx2"/>
                </a:solidFill>
                <a:ea typeface="ＭＳ Ｐゴシック" panose="020B0600070205080204" pitchFamily="50" charset="-128"/>
              </a:rPr>
              <a:t>・受益者とクラブメンバーの写真（プロジェクト実行時、引き渡し式等）</a:t>
            </a:r>
            <a:endParaRPr lang="en-US" altLang="ja-JP" sz="2100" dirty="0">
              <a:solidFill>
                <a:schemeClr val="tx2"/>
              </a:solidFill>
              <a:ea typeface="ＭＳ Ｐゴシック" panose="020B0600070205080204" pitchFamily="50" charset="-128"/>
            </a:endParaRPr>
          </a:p>
          <a:p>
            <a:pPr>
              <a:lnSpc>
                <a:spcPct val="100000"/>
              </a:lnSpc>
            </a:pPr>
            <a:r>
              <a:rPr lang="ja-JP" altLang="en-US" sz="2100" dirty="0">
                <a:solidFill>
                  <a:schemeClr val="tx2"/>
                </a:solidFill>
                <a:ea typeface="ＭＳ Ｐゴシック" panose="020B0600070205080204" pitchFamily="50" charset="-128"/>
              </a:rPr>
              <a:t>・現場での活動の様子のわかるもの（写真や広報資料）</a:t>
            </a:r>
            <a:endParaRPr lang="en-US" altLang="ja-JP" sz="2100" dirty="0">
              <a:solidFill>
                <a:schemeClr val="tx2"/>
              </a:solidFill>
              <a:ea typeface="ＭＳ Ｐゴシック" panose="020B0600070205080204" pitchFamily="50" charset="-128"/>
            </a:endParaRPr>
          </a:p>
          <a:p>
            <a:pPr>
              <a:lnSpc>
                <a:spcPct val="100000"/>
              </a:lnSpc>
            </a:pPr>
            <a:r>
              <a:rPr lang="ja-JP" altLang="en-US" sz="2100" dirty="0">
                <a:solidFill>
                  <a:schemeClr val="tx2"/>
                </a:solidFill>
                <a:ea typeface="ＭＳ Ｐゴシック" panose="020B0600070205080204" pitchFamily="50" charset="-128"/>
              </a:rPr>
              <a:t>・クラブ名が表示されているプレートやシール等（寄贈品や植栽等）</a:t>
            </a:r>
            <a:endParaRPr lang="en-US" altLang="ja-JP" sz="2100" dirty="0">
              <a:solidFill>
                <a:schemeClr val="tx2"/>
              </a:solidFill>
              <a:ea typeface="ＭＳ Ｐゴシック" panose="020B0600070205080204" pitchFamily="50" charset="-128"/>
            </a:endParaRPr>
          </a:p>
          <a:p>
            <a:pPr>
              <a:lnSpc>
                <a:spcPct val="100000"/>
              </a:lnSpc>
            </a:pPr>
            <a:r>
              <a:rPr lang="ja-JP" altLang="en-US" sz="2100" dirty="0">
                <a:solidFill>
                  <a:schemeClr val="tx2"/>
                </a:solidFill>
                <a:ea typeface="ＭＳ Ｐゴシック" panose="020B0600070205080204" pitchFamily="50" charset="-128"/>
              </a:rPr>
              <a:t>・クラブ宛ての、受益者からの感謝状や手紙</a:t>
            </a:r>
            <a:endParaRPr lang="en-US" altLang="ja-JP" sz="2100" dirty="0">
              <a:solidFill>
                <a:schemeClr val="tx2"/>
              </a:solidFill>
              <a:ea typeface="ＭＳ Ｐゴシック" panose="020B0600070205080204" pitchFamily="50" charset="-128"/>
            </a:endParaRPr>
          </a:p>
          <a:p>
            <a:pPr>
              <a:lnSpc>
                <a:spcPct val="100000"/>
              </a:lnSpc>
            </a:pPr>
            <a:r>
              <a:rPr lang="ja-JP" altLang="en-US" sz="2100" dirty="0">
                <a:solidFill>
                  <a:schemeClr val="tx2"/>
                </a:solidFill>
                <a:ea typeface="ＭＳ Ｐゴシック" panose="020B0600070205080204" pitchFamily="50" charset="-128"/>
              </a:rPr>
              <a:t>・広報資料（クラブの</a:t>
            </a:r>
            <a:r>
              <a:rPr lang="en-US" altLang="ja-JP" sz="2100" dirty="0">
                <a:solidFill>
                  <a:schemeClr val="tx2"/>
                </a:solidFill>
                <a:ea typeface="ＭＳ Ｐゴシック" panose="020B0600070205080204" pitchFamily="50" charset="-128"/>
              </a:rPr>
              <a:t>Web</a:t>
            </a:r>
            <a:r>
              <a:rPr lang="ja-JP" altLang="en-US" sz="2100" dirty="0">
                <a:solidFill>
                  <a:schemeClr val="tx2"/>
                </a:solidFill>
                <a:ea typeface="ＭＳ Ｐゴシック" panose="020B0600070205080204" pitchFamily="50" charset="-128"/>
              </a:rPr>
              <a:t>ページ及びそれ以外の新聞記事等の資料）</a:t>
            </a:r>
            <a:endParaRPr lang="en-US" altLang="ja-JP" sz="2100" dirty="0">
              <a:solidFill>
                <a:schemeClr val="tx2"/>
              </a:solidFill>
              <a:ea typeface="ＭＳ Ｐゴシック" panose="020B0600070205080204" pitchFamily="50" charset="-128"/>
            </a:endParaRPr>
          </a:p>
          <a:p>
            <a:pPr marL="0" indent="0">
              <a:buNone/>
            </a:pPr>
            <a:endParaRPr lang="en-US" altLang="ja-JP" dirty="0"/>
          </a:p>
        </p:txBody>
      </p:sp>
    </p:spTree>
    <p:extLst>
      <p:ext uri="{BB962C8B-B14F-4D97-AF65-F5344CB8AC3E}">
        <p14:creationId xmlns:p14="http://schemas.microsoft.com/office/powerpoint/2010/main" val="4055004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a:xfrm>
            <a:off x="457200" y="274638"/>
            <a:ext cx="8229600" cy="833894"/>
          </a:xfrm>
        </p:spPr>
        <p:txBody>
          <a:bodyPr>
            <a:normAutofit/>
          </a:bodyPr>
          <a:lstStyle/>
          <a:p>
            <a:pPr algn="ctr"/>
            <a:r>
              <a:rPr kumimoji="1" lang="ja-JP" altLang="en-US" sz="3600" b="1" dirty="0">
                <a:solidFill>
                  <a:schemeClr val="tx2"/>
                </a:solidFill>
                <a:ea typeface="ＭＳ Ｐゴシック" panose="020B0600070205080204" pitchFamily="50" charset="-128"/>
              </a:rPr>
              <a:t>報告時のご留意事項</a:t>
            </a:r>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800099" y="1332662"/>
            <a:ext cx="7543801" cy="503146"/>
          </a:xfrm>
        </p:spPr>
        <p:txBody>
          <a:bodyPr>
            <a:normAutofit fontScale="92500" lnSpcReduction="10000"/>
          </a:bodyPr>
          <a:lstStyle/>
          <a:p>
            <a:pPr marL="0" indent="0">
              <a:buNone/>
            </a:pPr>
            <a:r>
              <a:rPr lang="ja-JP" altLang="en-US" b="1" dirty="0">
                <a:ea typeface="ＭＳ Ｐゴシック" panose="020B0600070205080204" pitchFamily="50" charset="-128"/>
              </a:rPr>
              <a:t>２．提出期限について</a:t>
            </a:r>
            <a:endParaRPr kumimoji="1" lang="en-US" altLang="ja-JP" b="1" dirty="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19</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865562" y="2059938"/>
            <a:ext cx="7543801" cy="4798062"/>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00000"/>
              </a:lnSpc>
            </a:pPr>
            <a:r>
              <a:rPr lang="ja-JP" altLang="en-US" dirty="0">
                <a:solidFill>
                  <a:schemeClr val="tx2"/>
                </a:solidFill>
                <a:ea typeface="ＭＳ Ｐゴシック" panose="020B0600070205080204" pitchFamily="50" charset="-128"/>
              </a:rPr>
              <a:t>・</a:t>
            </a:r>
            <a:r>
              <a:rPr lang="ja-JP" altLang="en-US" u="sng" dirty="0">
                <a:solidFill>
                  <a:schemeClr val="tx2"/>
                </a:solidFill>
                <a:ea typeface="ＭＳ Ｐゴシック" panose="020B0600070205080204" pitchFamily="50" charset="-128"/>
              </a:rPr>
              <a:t>報告書の提出期限は、プロジェクト終了後、１か月以内です。</a:t>
            </a:r>
            <a:r>
              <a:rPr lang="ja-JP" altLang="en-US" dirty="0">
                <a:solidFill>
                  <a:schemeClr val="tx2"/>
                </a:solidFill>
                <a:ea typeface="ＭＳ Ｐゴシック" panose="020B0600070205080204" pitchFamily="50" charset="-128"/>
              </a:rPr>
              <a:t>報告書が完了しませんと、新しい年度の補助金申請を承認することができず、新年度のプロジェクトの実行に影響しますので、必ず１か月以内のご提出をお願いいたします。</a:t>
            </a:r>
            <a:endParaRPr lang="en-US" altLang="ja-JP" dirty="0">
              <a:solidFill>
                <a:schemeClr val="tx2"/>
              </a:solidFill>
              <a:ea typeface="ＭＳ Ｐゴシック" panose="020B0600070205080204" pitchFamily="50" charset="-128"/>
            </a:endParaRPr>
          </a:p>
          <a:p>
            <a:pPr>
              <a:lnSpc>
                <a:spcPct val="100000"/>
              </a:lnSpc>
            </a:pPr>
            <a:r>
              <a:rPr lang="ja-JP" altLang="en-US" dirty="0">
                <a:solidFill>
                  <a:schemeClr val="tx2"/>
                </a:solidFill>
                <a:ea typeface="ＭＳ Ｐゴシック" panose="020B0600070205080204" pitchFamily="50" charset="-128"/>
              </a:rPr>
              <a:t>　なお、何らかの理由で遅れる場合、もしくは可能性がある場合は、必ず事前に補助金委員会にご報告、ご相談ください。</a:t>
            </a:r>
            <a:endParaRPr lang="en-US" altLang="ja-JP" dirty="0">
              <a:solidFill>
                <a:schemeClr val="tx2"/>
              </a:solidFill>
              <a:ea typeface="ＭＳ Ｐゴシック" panose="020B0600070205080204" pitchFamily="50" charset="-128"/>
            </a:endParaRPr>
          </a:p>
          <a:p>
            <a:pPr>
              <a:lnSpc>
                <a:spcPct val="100000"/>
              </a:lnSpc>
            </a:pPr>
            <a:r>
              <a:rPr lang="ja-JP" altLang="en-US" dirty="0">
                <a:solidFill>
                  <a:schemeClr val="tx2"/>
                </a:solidFill>
                <a:ea typeface="ＭＳ Ｐゴシック" panose="020B0600070205080204" pitchFamily="50" charset="-128"/>
              </a:rPr>
              <a:t>オンライン報告書に添付するもの</a:t>
            </a:r>
            <a:endParaRPr lang="en-US" altLang="ja-JP" dirty="0">
              <a:solidFill>
                <a:schemeClr val="tx2"/>
              </a:solidFill>
              <a:ea typeface="ＭＳ Ｐゴシック" panose="020B0600070205080204" pitchFamily="50" charset="-128"/>
            </a:endParaRPr>
          </a:p>
          <a:p>
            <a:pPr marL="0" indent="0">
              <a:lnSpc>
                <a:spcPct val="100000"/>
              </a:lnSpc>
              <a:buNone/>
            </a:pPr>
            <a:r>
              <a:rPr lang="ja-JP" altLang="en-US" dirty="0">
                <a:solidFill>
                  <a:schemeClr val="tx2"/>
                </a:solidFill>
                <a:ea typeface="ＭＳ Ｐゴシック" panose="020B0600070205080204" pitchFamily="50" charset="-128"/>
              </a:rPr>
              <a:t> ①領収書（銀行振り込みの場合を含むすべての支払い）</a:t>
            </a:r>
            <a:endParaRPr lang="en-US" altLang="ja-JP" dirty="0">
              <a:solidFill>
                <a:schemeClr val="tx2"/>
              </a:solidFill>
              <a:ea typeface="ＭＳ Ｐゴシック" panose="020B0600070205080204" pitchFamily="50" charset="-128"/>
            </a:endParaRPr>
          </a:p>
          <a:p>
            <a:pPr marL="0" indent="0">
              <a:lnSpc>
                <a:spcPct val="100000"/>
              </a:lnSpc>
              <a:buNone/>
            </a:pPr>
            <a:r>
              <a:rPr lang="ja-JP" altLang="en-US" dirty="0">
                <a:solidFill>
                  <a:schemeClr val="tx2"/>
                </a:solidFill>
                <a:ea typeface="ＭＳ Ｐゴシック" panose="020B0600070205080204" pitchFamily="50" charset="-128"/>
              </a:rPr>
              <a:t> ②プロジェクトに関する写真、新聞記事、</a:t>
            </a:r>
            <a:r>
              <a:rPr lang="en-US" altLang="ja-JP" dirty="0">
                <a:solidFill>
                  <a:schemeClr val="tx2"/>
                </a:solidFill>
                <a:ea typeface="ＭＳ Ｐゴシック" panose="020B0600070205080204" pitchFamily="50" charset="-128"/>
              </a:rPr>
              <a:t>Web</a:t>
            </a:r>
            <a:r>
              <a:rPr lang="ja-JP" altLang="en-US" dirty="0">
                <a:solidFill>
                  <a:schemeClr val="tx2"/>
                </a:solidFill>
                <a:ea typeface="ＭＳ Ｐゴシック" panose="020B0600070205080204" pitchFamily="50" charset="-128"/>
              </a:rPr>
              <a:t>ページ等のプロジェクトの全体がわかる資料</a:t>
            </a:r>
            <a:endParaRPr lang="en-US" altLang="ja-JP" dirty="0">
              <a:solidFill>
                <a:schemeClr val="tx2"/>
              </a:solidFill>
              <a:ea typeface="ＭＳ Ｐゴシック" panose="020B0600070205080204" pitchFamily="50" charset="-128"/>
            </a:endParaRPr>
          </a:p>
          <a:p>
            <a:pPr marL="0" indent="0">
              <a:lnSpc>
                <a:spcPct val="100000"/>
              </a:lnSpc>
              <a:buNone/>
            </a:pPr>
            <a:r>
              <a:rPr lang="ja-JP" altLang="en-US" dirty="0">
                <a:solidFill>
                  <a:schemeClr val="tx2"/>
                </a:solidFill>
                <a:ea typeface="ＭＳ Ｐゴシック" panose="020B0600070205080204" pitchFamily="50" charset="-128"/>
              </a:rPr>
              <a:t> ③補助金専用口座の表紙と明細のコピー</a:t>
            </a:r>
            <a:endParaRPr lang="en-US" altLang="ja-JP" dirty="0">
              <a:solidFill>
                <a:schemeClr val="tx2"/>
              </a:solidFill>
              <a:ea typeface="ＭＳ Ｐゴシック" panose="020B0600070205080204" pitchFamily="50" charset="-128"/>
            </a:endParaRPr>
          </a:p>
          <a:p>
            <a:pPr marL="0" indent="0">
              <a:lnSpc>
                <a:spcPct val="100000"/>
              </a:lnSpc>
              <a:buNone/>
            </a:pPr>
            <a:r>
              <a:rPr lang="ja-JP" altLang="en-US" dirty="0">
                <a:solidFill>
                  <a:schemeClr val="tx2"/>
                </a:solidFill>
                <a:ea typeface="ＭＳ Ｐゴシック" panose="020B0600070205080204" pitchFamily="50" charset="-128"/>
              </a:rPr>
              <a:t> ④補助金委員会もしくは資金管理委員会より依頼する各種の書類（必要な場合）</a:t>
            </a:r>
            <a:endParaRPr lang="en-US" altLang="ja-JP" dirty="0">
              <a:solidFill>
                <a:schemeClr val="tx2"/>
              </a:solidFill>
              <a:ea typeface="ＭＳ Ｐゴシック" panose="020B0600070205080204" pitchFamily="50" charset="-128"/>
            </a:endParaRPr>
          </a:p>
          <a:p>
            <a:pPr>
              <a:lnSpc>
                <a:spcPct val="100000"/>
              </a:lnSpc>
            </a:pPr>
            <a:endParaRPr lang="en-US" altLang="ja-JP" dirty="0">
              <a:solidFill>
                <a:schemeClr val="tx2"/>
              </a:solidFill>
              <a:ea typeface="ＭＳ Ｐゴシック" panose="020B0600070205080204" pitchFamily="50" charset="-128"/>
            </a:endParaRPr>
          </a:p>
        </p:txBody>
      </p:sp>
    </p:spTree>
    <p:extLst>
      <p:ext uri="{BB962C8B-B14F-4D97-AF65-F5344CB8AC3E}">
        <p14:creationId xmlns:p14="http://schemas.microsoft.com/office/powerpoint/2010/main" val="280174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543E9-5FFD-4D42-98C9-8E2973F99F68}"/>
              </a:ext>
            </a:extLst>
          </p:cNvPr>
          <p:cNvSpPr>
            <a:spLocks noGrp="1"/>
          </p:cNvSpPr>
          <p:nvPr>
            <p:ph type="title"/>
          </p:nvPr>
        </p:nvSpPr>
        <p:spPr/>
        <p:txBody>
          <a:bodyPr/>
          <a:lstStyle/>
          <a:p>
            <a:r>
              <a:rPr kumimoji="1" lang="ja-JP" altLang="en-US" sz="4000" b="0" i="0" u="none" strike="noStrike" kern="0" cap="none" spc="0" normalizeH="0" noProof="0" dirty="0">
                <a:ln>
                  <a:noFill/>
                </a:ln>
                <a:solidFill>
                  <a:schemeClr val="tx2"/>
                </a:solidFill>
                <a:effectLst>
                  <a:outerShdw blurRad="127000" algn="tl" rotWithShape="0">
                    <a:prstClr val="white">
                      <a:alpha val="90000"/>
                    </a:prstClr>
                  </a:outerShdw>
                </a:effectLst>
                <a:uLnTx/>
                <a:uFillTx/>
                <a:latin typeface="ＭＳ Ｐゴシック" panose="020B0600070205080204" pitchFamily="50" charset="-128"/>
                <a:ea typeface="ＭＳ Ｐゴシック" panose="020B0600070205080204" pitchFamily="50" charset="-128"/>
                <a:cs typeface="Arial Narrow" pitchFamily="34" charset="0"/>
              </a:rPr>
              <a:t>補助金委員会の役割</a:t>
            </a:r>
            <a:endParaRPr kumimoji="1" lang="ja-JP" altLang="en-US" dirty="0">
              <a:solidFill>
                <a:schemeClr val="tx2"/>
              </a:solidFill>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32A6A25A-3686-42A1-845D-D308181A9C2B}"/>
              </a:ext>
            </a:extLst>
          </p:cNvPr>
          <p:cNvSpPr>
            <a:spLocks noGrp="1"/>
          </p:cNvSpPr>
          <p:nvPr>
            <p:ph idx="1"/>
          </p:nvPr>
        </p:nvSpPr>
        <p:spPr>
          <a:xfrm>
            <a:off x="457200" y="1772816"/>
            <a:ext cx="8229600" cy="4098777"/>
          </a:xfrm>
        </p:spPr>
        <p:txBody>
          <a:bodyPr>
            <a:normAutofit fontScale="85000" lnSpcReduction="10000"/>
          </a:bodyPr>
          <a:lstStyle/>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r>
              <a:rPr lang="en-US" altLang="ja-JP" b="1" dirty="0">
                <a:solidFill>
                  <a:srgbClr val="002060"/>
                </a:solidFill>
                <a:latin typeface="ＭＳ Ｐゴシック" panose="020B0600070205080204" pitchFamily="50" charset="-128"/>
                <a:ea typeface="ＭＳ Ｐゴシック" panose="020B0600070205080204" pitchFamily="50" charset="-128"/>
              </a:rPr>
              <a:t>2022-23</a:t>
            </a:r>
            <a:r>
              <a:rPr lang="ja-JP" altLang="en-US" b="1" dirty="0">
                <a:solidFill>
                  <a:srgbClr val="002060"/>
                </a:solidFill>
                <a:latin typeface="ＭＳ Ｐゴシック" panose="020B0600070205080204" pitchFamily="50" charset="-128"/>
                <a:ea typeface="ＭＳ Ｐゴシック" panose="020B0600070205080204" pitchFamily="50" charset="-128"/>
              </a:rPr>
              <a:t>年度の地区推進事項</a:t>
            </a:r>
            <a:endParaRPr lang="en-US" altLang="ja-JP" b="1" dirty="0">
              <a:solidFill>
                <a:srgbClr val="002060"/>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r>
              <a:rPr lang="ja-JP" altLang="en-US" b="1" dirty="0">
                <a:solidFill>
                  <a:srgbClr val="002060"/>
                </a:solidFill>
                <a:latin typeface="ＭＳ Ｐゴシック" panose="020B0600070205080204" pitchFamily="50" charset="-128"/>
                <a:ea typeface="ＭＳ Ｐゴシック" panose="020B0600070205080204" pitchFamily="50" charset="-128"/>
              </a:rPr>
              <a:t>「地区補助金、グローバル補助金活用の情報提供と実行支援」</a:t>
            </a:r>
            <a:endParaRPr lang="en-US" altLang="ja-JP" b="1" dirty="0">
              <a:solidFill>
                <a:srgbClr val="002060"/>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endParaRPr lang="en-US" altLang="ja-JP" b="1" dirty="0">
              <a:solidFill>
                <a:srgbClr val="002060"/>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r>
              <a:rPr lang="ja-JP" altLang="en-US" sz="2400" b="1" dirty="0">
                <a:latin typeface="ＭＳ Ｐゴシック" panose="020B0600070205080204" pitchFamily="50" charset="-128"/>
                <a:ea typeface="ＭＳ Ｐゴシック" panose="020B0600070205080204" pitchFamily="50" charset="-128"/>
              </a:rPr>
              <a:t>１．ロータリー財団の地区補助金を利用するにあたってのルールがあります。</a:t>
            </a:r>
            <a:endParaRPr lang="en-US" altLang="ja-JP" sz="24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endParaRPr lang="en-US" altLang="ja-JP" sz="24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r>
              <a:rPr lang="ja-JP" altLang="en-US" sz="2400" b="1" dirty="0">
                <a:latin typeface="ＭＳ Ｐゴシック" panose="020B0600070205080204" pitchFamily="50" charset="-128"/>
                <a:ea typeface="ＭＳ Ｐゴシック" panose="020B0600070205080204" pitchFamily="50" charset="-128"/>
              </a:rPr>
              <a:t>２．提出書類等もいくつか必要です。</a:t>
            </a:r>
            <a:endParaRPr lang="en-US" altLang="ja-JP" sz="24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endParaRPr lang="en-US" altLang="ja-JP" sz="24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20000"/>
              </a:lnSpc>
              <a:spcBef>
                <a:spcPts val="1200"/>
              </a:spcBef>
              <a:spcAft>
                <a:spcPts val="600"/>
              </a:spcAft>
              <a:buClr>
                <a:srgbClr val="947098">
                  <a:shade val="75000"/>
                </a:srgbClr>
              </a:buClr>
              <a:buSzPct val="60000"/>
              <a:buFont typeface="Wingdings"/>
              <a:buNone/>
              <a:tabLst/>
              <a:defRPr/>
            </a:pPr>
            <a:r>
              <a:rPr lang="ja-JP" altLang="en-US" sz="2400" b="1" dirty="0">
                <a:latin typeface="ＭＳ Ｐゴシック" panose="020B0600070205080204" pitchFamily="50" charset="-128"/>
                <a:ea typeface="ＭＳ Ｐゴシック" panose="020B0600070205080204" pitchFamily="50" charset="-128"/>
              </a:rPr>
              <a:t>３．地区内のクラブの皆さんがスムーズに地区補助金を利用していただくお手伝いをします。</a:t>
            </a:r>
            <a:endParaRPr lang="en-US" altLang="ja-JP" sz="24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endParaRPr lang="en-US" altLang="ja-JP" b="1" dirty="0">
              <a:solidFill>
                <a:srgbClr val="002060"/>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endParaRPr lang="en-US" altLang="ja-JP" b="1" dirty="0">
              <a:solidFill>
                <a:srgbClr val="002060"/>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ct val="20000"/>
              </a:spcBef>
              <a:spcAft>
                <a:spcPts val="0"/>
              </a:spcAft>
              <a:buClr>
                <a:srgbClr val="947098">
                  <a:shade val="75000"/>
                </a:srgbClr>
              </a:buClr>
              <a:buSzPct val="60000"/>
              <a:buFont typeface="Wingdings"/>
              <a:buNone/>
              <a:tabLst/>
              <a:defRPr/>
            </a:pPr>
            <a:endParaRPr kumimoji="1" lang="en-US" altLang="ja-JP" sz="3200" b="1"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endParaRPr kumimoji="1" lang="ja-JP" altLang="en-US" dirty="0"/>
          </a:p>
        </p:txBody>
      </p:sp>
    </p:spTree>
    <p:extLst>
      <p:ext uri="{BB962C8B-B14F-4D97-AF65-F5344CB8AC3E}">
        <p14:creationId xmlns:p14="http://schemas.microsoft.com/office/powerpoint/2010/main" val="101522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2388-3B15-4D76-919A-C8F38A84B558}"/>
              </a:ext>
            </a:extLst>
          </p:cNvPr>
          <p:cNvSpPr>
            <a:spLocks noGrp="1"/>
          </p:cNvSpPr>
          <p:nvPr>
            <p:ph type="title"/>
          </p:nvPr>
        </p:nvSpPr>
        <p:spPr/>
        <p:txBody>
          <a:bodyPr>
            <a:normAutofit fontScale="90000"/>
          </a:bodyPr>
          <a:lstStyle/>
          <a:p>
            <a:pPr algn="ctr"/>
            <a:r>
              <a:rPr kumimoji="1" lang="ja-JP" altLang="en-US" sz="4000" b="1" dirty="0">
                <a:ea typeface="ＭＳ Ｐゴシック" panose="020B0600070205080204" pitchFamily="50" charset="-128"/>
              </a:rPr>
              <a:t>地区補助金委員会と資金管理委員会の裁量範囲について</a:t>
            </a:r>
          </a:p>
        </p:txBody>
      </p:sp>
      <p:sp>
        <p:nvSpPr>
          <p:cNvPr id="3" name="コンテンツ プレースホルダー 2">
            <a:extLst>
              <a:ext uri="{FF2B5EF4-FFF2-40B4-BE49-F238E27FC236}">
                <a16:creationId xmlns:a16="http://schemas.microsoft.com/office/drawing/2014/main" id="{C37EBEAD-7761-4E3A-AEF4-2755593D8DED}"/>
              </a:ext>
            </a:extLst>
          </p:cNvPr>
          <p:cNvSpPr>
            <a:spLocks noGrp="1"/>
          </p:cNvSpPr>
          <p:nvPr>
            <p:ph idx="1"/>
          </p:nvPr>
        </p:nvSpPr>
        <p:spPr>
          <a:xfrm>
            <a:off x="732406" y="1659856"/>
            <a:ext cx="7676957" cy="617303"/>
          </a:xfrm>
        </p:spPr>
        <p:txBody>
          <a:bodyPr>
            <a:noAutofit/>
          </a:bodyPr>
          <a:lstStyle/>
          <a:p>
            <a:r>
              <a:rPr lang="ja-JP" altLang="en-US" sz="1800" b="1" dirty="0">
                <a:ea typeface="ＭＳ Ｐゴシック" panose="020B0600070205080204" pitchFamily="50" charset="-128"/>
              </a:rPr>
              <a:t>授与と受託の条件をベースに、その範囲を超えない、かつ地区側で新たに制限を加えています。</a:t>
            </a:r>
            <a:endParaRPr kumimoji="1" lang="en-US" altLang="ja-JP" sz="1800" b="1" dirty="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4BBF11C-C46A-4C52-961A-B7F42103B99B}"/>
              </a:ext>
            </a:extLst>
          </p:cNvPr>
          <p:cNvSpPr>
            <a:spLocks noGrp="1"/>
          </p:cNvSpPr>
          <p:nvPr>
            <p:ph type="sldNum" sz="quarter" idx="12"/>
          </p:nvPr>
        </p:nvSpPr>
        <p:spPr/>
        <p:txBody>
          <a:bodyPr/>
          <a:lstStyle/>
          <a:p>
            <a:fld id="{6D22F896-40B5-4ADD-8801-0D06FADFA095}" type="slidenum">
              <a:rPr lang="en-US" smtClean="0"/>
              <a:pPr/>
              <a:t>20</a:t>
            </a:fld>
            <a:endParaRPr lang="en-US" dirty="0"/>
          </a:p>
        </p:txBody>
      </p:sp>
      <p:sp>
        <p:nvSpPr>
          <p:cNvPr id="5" name="コンテンツ プレースホルダー 2">
            <a:extLst>
              <a:ext uri="{FF2B5EF4-FFF2-40B4-BE49-F238E27FC236}">
                <a16:creationId xmlns:a16="http://schemas.microsoft.com/office/drawing/2014/main" id="{B43BE5F4-E584-42B4-A704-611C226F2EB6}"/>
              </a:ext>
            </a:extLst>
          </p:cNvPr>
          <p:cNvSpPr txBox="1">
            <a:spLocks/>
          </p:cNvSpPr>
          <p:nvPr/>
        </p:nvSpPr>
        <p:spPr>
          <a:xfrm>
            <a:off x="865562" y="2489434"/>
            <a:ext cx="7543801" cy="4104456"/>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30000"/>
              </a:lnSpc>
            </a:pPr>
            <a:r>
              <a:rPr lang="ja-JP" altLang="en-US" dirty="0"/>
              <a:t>・</a:t>
            </a:r>
            <a:r>
              <a:rPr lang="ja-JP" altLang="en-US" dirty="0">
                <a:solidFill>
                  <a:schemeClr val="tx2"/>
                </a:solidFill>
                <a:ea typeface="ＭＳ Ｐゴシック" panose="020B0600070205080204" pitchFamily="50" charset="-128"/>
              </a:rPr>
              <a:t>地区独自の裁量においては、各プロジェクトの適合内容の判断は地区の補助金委員会で行っています。</a:t>
            </a:r>
            <a:endParaRPr lang="en-US" altLang="ja-JP" dirty="0">
              <a:solidFill>
                <a:schemeClr val="tx2"/>
              </a:solidFill>
              <a:ea typeface="ＭＳ Ｐゴシック" panose="020B0600070205080204" pitchFamily="50" charset="-128"/>
            </a:endParaRPr>
          </a:p>
          <a:p>
            <a:pPr>
              <a:lnSpc>
                <a:spcPct val="130000"/>
              </a:lnSpc>
            </a:pPr>
            <a:r>
              <a:rPr lang="ja-JP" altLang="en-US" dirty="0">
                <a:solidFill>
                  <a:schemeClr val="tx2"/>
                </a:solidFill>
                <a:ea typeface="ＭＳ Ｐゴシック" panose="020B0600070205080204" pitchFamily="50" charset="-128"/>
              </a:rPr>
              <a:t>・授与と受託の条件以外では、前年度の内容や問題点により、あるいは他の地区で、本部の監査委員に指摘された情報を入手し、指摘がある前に事前に委員会で範囲を決める場合があります。</a:t>
            </a:r>
            <a:endParaRPr lang="en-US" altLang="ja-JP" dirty="0">
              <a:solidFill>
                <a:schemeClr val="tx2"/>
              </a:solidFill>
              <a:ea typeface="ＭＳ Ｐゴシック" panose="020B0600070205080204" pitchFamily="50" charset="-128"/>
            </a:endParaRPr>
          </a:p>
          <a:p>
            <a:pPr>
              <a:lnSpc>
                <a:spcPct val="130000"/>
              </a:lnSpc>
            </a:pPr>
            <a:r>
              <a:rPr lang="ja-JP" altLang="en-US" dirty="0">
                <a:solidFill>
                  <a:schemeClr val="tx2"/>
                </a:solidFill>
                <a:ea typeface="ＭＳ Ｐゴシック" panose="020B0600070205080204" pitchFamily="50" charset="-128"/>
              </a:rPr>
              <a:t>・適合、不適合については、常にロータリー財団日本事務局とも連携をとっています。</a:t>
            </a:r>
            <a:endParaRPr lang="en-US" altLang="ja-JP" dirty="0">
              <a:solidFill>
                <a:schemeClr val="tx2"/>
              </a:solidFill>
              <a:ea typeface="ＭＳ Ｐゴシック" panose="020B0600070205080204" pitchFamily="50" charset="-128"/>
            </a:endParaRPr>
          </a:p>
          <a:p>
            <a:pPr>
              <a:lnSpc>
                <a:spcPct val="130000"/>
              </a:lnSpc>
            </a:pPr>
            <a:r>
              <a:rPr lang="ja-JP" altLang="en-US" u="sng" dirty="0">
                <a:solidFill>
                  <a:schemeClr val="tx2"/>
                </a:solidFill>
                <a:ea typeface="ＭＳ Ｐゴシック" panose="020B0600070205080204" pitchFamily="50" charset="-128"/>
              </a:rPr>
              <a:t>・授与と受託の条件の記述内容の解釈や判断については、地区の補助金委員会及び資金管理委員会にお任せください。</a:t>
            </a:r>
            <a:endParaRPr lang="en-US" altLang="ja-JP" u="sng" dirty="0">
              <a:solidFill>
                <a:schemeClr val="tx2"/>
              </a:solidFill>
              <a:ea typeface="ＭＳ Ｐゴシック" panose="020B0600070205080204" pitchFamily="50" charset="-128"/>
            </a:endParaRPr>
          </a:p>
          <a:p>
            <a:pPr>
              <a:lnSpc>
                <a:spcPct val="130000"/>
              </a:lnSpc>
            </a:pPr>
            <a:r>
              <a:rPr lang="en-US" altLang="ja-JP" dirty="0">
                <a:solidFill>
                  <a:schemeClr val="tx2"/>
                </a:solidFill>
                <a:ea typeface="ＭＳ Ｐゴシック" panose="020B0600070205080204" pitchFamily="50" charset="-128"/>
              </a:rPr>
              <a:t>※</a:t>
            </a:r>
            <a:r>
              <a:rPr lang="ja-JP" altLang="en-US" dirty="0">
                <a:solidFill>
                  <a:schemeClr val="tx2"/>
                </a:solidFill>
                <a:ea typeface="ＭＳ Ｐゴシック" panose="020B0600070205080204" pitchFamily="50" charset="-128"/>
              </a:rPr>
              <a:t>上記にはハンドブックに掲載されていない内容も含まれることがあります。そのようなケースに該当される場合、担当者からご連絡申し上げます。</a:t>
            </a:r>
            <a:endParaRPr lang="en-US" altLang="ja-JP" dirty="0">
              <a:solidFill>
                <a:schemeClr val="tx2"/>
              </a:solidFill>
              <a:ea typeface="ＭＳ Ｐゴシック" panose="020B0600070205080204" pitchFamily="50" charset="-128"/>
            </a:endParaRPr>
          </a:p>
        </p:txBody>
      </p:sp>
    </p:spTree>
    <p:extLst>
      <p:ext uri="{BB962C8B-B14F-4D97-AF65-F5344CB8AC3E}">
        <p14:creationId xmlns:p14="http://schemas.microsoft.com/office/powerpoint/2010/main" val="4280170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BCDBE-ACEC-4F83-BFF5-84ACB1EFFB84}"/>
              </a:ext>
            </a:extLst>
          </p:cNvPr>
          <p:cNvSpPr>
            <a:spLocks noGrp="1"/>
          </p:cNvSpPr>
          <p:nvPr>
            <p:ph type="title"/>
          </p:nvPr>
        </p:nvSpPr>
        <p:spPr>
          <a:xfrm>
            <a:off x="539552" y="908720"/>
            <a:ext cx="8229600" cy="1944216"/>
          </a:xfrm>
        </p:spPr>
        <p:txBody>
          <a:bodyPr>
            <a:normAutofit fontScale="90000"/>
          </a:bodyPr>
          <a:lstStyle/>
          <a:p>
            <a:r>
              <a:rPr lang="ja-JP" altLang="en-US" sz="4400" b="1" dirty="0">
                <a:solidFill>
                  <a:schemeClr val="tx2"/>
                </a:solidFill>
                <a:ea typeface="ＭＳ Ｐゴシック" panose="020B0600070205080204" pitchFamily="50" charset="-128"/>
              </a:rPr>
              <a:t>授与と受託の条件における利害の</a:t>
            </a:r>
            <a:r>
              <a:rPr kumimoji="1" lang="ja-JP" altLang="en-US" sz="4400" b="1" dirty="0">
                <a:solidFill>
                  <a:schemeClr val="tx2"/>
                </a:solidFill>
                <a:ea typeface="ＭＳ Ｐゴシック" panose="020B0600070205080204" pitchFamily="50" charset="-128"/>
              </a:rPr>
              <a:t>対立について</a:t>
            </a:r>
            <a:br>
              <a:rPr kumimoji="1" lang="en-US" altLang="ja-JP" sz="4400" b="1" dirty="0">
                <a:solidFill>
                  <a:schemeClr val="tx2"/>
                </a:solidFill>
                <a:ea typeface="ＭＳ Ｐゴシック" panose="020B0600070205080204" pitchFamily="50" charset="-128"/>
              </a:rPr>
            </a:br>
            <a:r>
              <a:rPr lang="en-US" altLang="ja-JP" sz="4400" b="1" dirty="0">
                <a:solidFill>
                  <a:schemeClr val="tx2"/>
                </a:solidFill>
                <a:ea typeface="ＭＳ Ｐゴシック" panose="020B0600070205080204" pitchFamily="50" charset="-128"/>
              </a:rPr>
              <a:t>(Conflict of interest)</a:t>
            </a:r>
            <a:endParaRPr kumimoji="1" lang="ja-JP" altLang="en-US" dirty="0"/>
          </a:p>
        </p:txBody>
      </p:sp>
      <p:sp>
        <p:nvSpPr>
          <p:cNvPr id="3" name="コンテンツ プレースホルダー 2">
            <a:extLst>
              <a:ext uri="{FF2B5EF4-FFF2-40B4-BE49-F238E27FC236}">
                <a16:creationId xmlns:a16="http://schemas.microsoft.com/office/drawing/2014/main" id="{6790E415-2AEF-4CDA-91CB-413281864B81}"/>
              </a:ext>
            </a:extLst>
          </p:cNvPr>
          <p:cNvSpPr>
            <a:spLocks noGrp="1"/>
          </p:cNvSpPr>
          <p:nvPr>
            <p:ph idx="1"/>
          </p:nvPr>
        </p:nvSpPr>
        <p:spPr>
          <a:xfrm>
            <a:off x="539552" y="3861049"/>
            <a:ext cx="8229600" cy="1584176"/>
          </a:xfrm>
        </p:spPr>
        <p:txBody>
          <a:bodyPr/>
          <a:lstStyle/>
          <a:p>
            <a:pPr marL="0" indent="0">
              <a:buNone/>
            </a:pPr>
            <a:r>
              <a:rPr kumimoji="1" lang="ja-JP" altLang="en-US" sz="3000" dirty="0">
                <a:ea typeface="ＭＳ Ｐゴシック" panose="020B0600070205080204" pitchFamily="50" charset="-128"/>
              </a:rPr>
              <a:t>授与と受託の条件に記載されている「利害の対立」は、ロータリー財団章典に記載されています。</a:t>
            </a:r>
          </a:p>
          <a:p>
            <a:pPr marL="0" indent="0">
              <a:buNone/>
            </a:pPr>
            <a:endParaRPr kumimoji="1" lang="ja-JP" altLang="en-US" dirty="0"/>
          </a:p>
        </p:txBody>
      </p:sp>
    </p:spTree>
    <p:extLst>
      <p:ext uri="{BB962C8B-B14F-4D97-AF65-F5344CB8AC3E}">
        <p14:creationId xmlns:p14="http://schemas.microsoft.com/office/powerpoint/2010/main" val="320457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BBAD6F-D086-49D2-9109-CA59AF472E3C}"/>
              </a:ext>
            </a:extLst>
          </p:cNvPr>
          <p:cNvSpPr>
            <a:spLocks noGrp="1"/>
          </p:cNvSpPr>
          <p:nvPr>
            <p:ph type="title"/>
          </p:nvPr>
        </p:nvSpPr>
        <p:spPr>
          <a:xfrm>
            <a:off x="611560" y="452230"/>
            <a:ext cx="7920880" cy="960668"/>
          </a:xfrm>
        </p:spPr>
        <p:txBody>
          <a:bodyPr>
            <a:normAutofit fontScale="90000"/>
          </a:bodyPr>
          <a:lstStyle/>
          <a:p>
            <a:r>
              <a:rPr lang="ja-JP" altLang="en-US" b="1" dirty="0">
                <a:ea typeface="ＭＳ ゴシック" panose="020B0609070205080204" pitchFamily="49" charset="-128"/>
              </a:rPr>
              <a:t>ロータリー財団章典における利害の対立（１）</a:t>
            </a:r>
            <a:endParaRPr kumimoji="1" lang="ja-JP" altLang="en-US" b="1" dirty="0">
              <a:ea typeface="ＭＳ ゴシック" panose="020B0609070205080204" pitchFamily="49" charset="-128"/>
            </a:endParaRPr>
          </a:p>
        </p:txBody>
      </p:sp>
      <p:pic>
        <p:nvPicPr>
          <p:cNvPr id="4" name="図 3">
            <a:extLst>
              <a:ext uri="{FF2B5EF4-FFF2-40B4-BE49-F238E27FC236}">
                <a16:creationId xmlns:a16="http://schemas.microsoft.com/office/drawing/2014/main" id="{FF8E62BF-BF78-4984-B7C8-E2EF46E0D1DE}"/>
              </a:ext>
            </a:extLst>
          </p:cNvPr>
          <p:cNvPicPr>
            <a:picLocks noChangeAspect="1"/>
          </p:cNvPicPr>
          <p:nvPr/>
        </p:nvPicPr>
        <p:blipFill>
          <a:blip r:embed="rId2"/>
          <a:stretch>
            <a:fillRect/>
          </a:stretch>
        </p:blipFill>
        <p:spPr>
          <a:xfrm>
            <a:off x="261689" y="1844824"/>
            <a:ext cx="8878754" cy="4119770"/>
          </a:xfrm>
          <a:prstGeom prst="rect">
            <a:avLst/>
          </a:prstGeom>
        </p:spPr>
      </p:pic>
      <p:cxnSp>
        <p:nvCxnSpPr>
          <p:cNvPr id="9" name="直線コネクタ 8">
            <a:extLst>
              <a:ext uri="{FF2B5EF4-FFF2-40B4-BE49-F238E27FC236}">
                <a16:creationId xmlns:a16="http://schemas.microsoft.com/office/drawing/2014/main" id="{146C846D-9986-4A02-90EE-B916AEC05A97}"/>
              </a:ext>
            </a:extLst>
          </p:cNvPr>
          <p:cNvCxnSpPr/>
          <p:nvPr/>
        </p:nvCxnSpPr>
        <p:spPr>
          <a:xfrm>
            <a:off x="6372200" y="4797152"/>
            <a:ext cx="244827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直線コネクタ 10">
            <a:extLst>
              <a:ext uri="{FF2B5EF4-FFF2-40B4-BE49-F238E27FC236}">
                <a16:creationId xmlns:a16="http://schemas.microsoft.com/office/drawing/2014/main" id="{2C02C6BF-3D0F-4BD8-A3ED-A7E55E38304C}"/>
              </a:ext>
            </a:extLst>
          </p:cNvPr>
          <p:cNvCxnSpPr/>
          <p:nvPr/>
        </p:nvCxnSpPr>
        <p:spPr>
          <a:xfrm>
            <a:off x="7164288" y="47971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64E4910-29C2-4156-859E-A1C416A904DE}"/>
              </a:ext>
            </a:extLst>
          </p:cNvPr>
          <p:cNvCxnSpPr>
            <a:cxnSpLocks/>
          </p:cNvCxnSpPr>
          <p:nvPr/>
        </p:nvCxnSpPr>
        <p:spPr>
          <a:xfrm flipH="1">
            <a:off x="801858" y="5013176"/>
            <a:ext cx="8018614" cy="2305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直線コネクタ 17">
            <a:extLst>
              <a:ext uri="{FF2B5EF4-FFF2-40B4-BE49-F238E27FC236}">
                <a16:creationId xmlns:a16="http://schemas.microsoft.com/office/drawing/2014/main" id="{F084DE60-DF7E-4440-87C7-FD1C9AB34E0A}"/>
              </a:ext>
            </a:extLst>
          </p:cNvPr>
          <p:cNvCxnSpPr>
            <a:cxnSpLocks/>
          </p:cNvCxnSpPr>
          <p:nvPr/>
        </p:nvCxnSpPr>
        <p:spPr>
          <a:xfrm>
            <a:off x="611560" y="5330540"/>
            <a:ext cx="820891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直線コネクタ 22">
            <a:extLst>
              <a:ext uri="{FF2B5EF4-FFF2-40B4-BE49-F238E27FC236}">
                <a16:creationId xmlns:a16="http://schemas.microsoft.com/office/drawing/2014/main" id="{16C01396-11B3-4A61-B398-7859EB113907}"/>
              </a:ext>
            </a:extLst>
          </p:cNvPr>
          <p:cNvCxnSpPr/>
          <p:nvPr/>
        </p:nvCxnSpPr>
        <p:spPr>
          <a:xfrm>
            <a:off x="801858" y="5589240"/>
            <a:ext cx="175391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91189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70A22-B0BB-4154-8B9F-246D2B191801}"/>
              </a:ext>
            </a:extLst>
          </p:cNvPr>
          <p:cNvSpPr>
            <a:spLocks noGrp="1"/>
          </p:cNvSpPr>
          <p:nvPr>
            <p:ph type="title"/>
          </p:nvPr>
        </p:nvSpPr>
        <p:spPr>
          <a:xfrm>
            <a:off x="899592" y="498248"/>
            <a:ext cx="7851914" cy="1202559"/>
          </a:xfrm>
        </p:spPr>
        <p:txBody>
          <a:bodyPr>
            <a:normAutofit fontScale="90000"/>
          </a:bodyPr>
          <a:lstStyle/>
          <a:p>
            <a:r>
              <a:rPr lang="ja-JP" altLang="en-US" b="1" dirty="0">
                <a:ea typeface="ＭＳ ゴシック" panose="020B0609070205080204" pitchFamily="49" charset="-128"/>
              </a:rPr>
              <a:t>ロータリー財団章典における利害の対立 </a:t>
            </a:r>
            <a:r>
              <a:rPr lang="en-US" altLang="ja-JP" b="1" dirty="0">
                <a:ea typeface="ＭＳ ゴシック" panose="020B0609070205080204" pitchFamily="49" charset="-128"/>
              </a:rPr>
              <a:t>(</a:t>
            </a:r>
            <a:r>
              <a:rPr lang="ja-JP" altLang="en-US" b="1" dirty="0">
                <a:ea typeface="ＭＳ ゴシック" panose="020B0609070205080204" pitchFamily="49" charset="-128"/>
              </a:rPr>
              <a:t>２</a:t>
            </a:r>
            <a:r>
              <a:rPr lang="en-US" altLang="ja-JP" b="1" dirty="0">
                <a:ea typeface="ＭＳ ゴシック" panose="020B0609070205080204" pitchFamily="49" charset="-128"/>
              </a:rPr>
              <a:t>)</a:t>
            </a:r>
            <a:endParaRPr kumimoji="1" lang="ja-JP" altLang="en-US" dirty="0"/>
          </a:p>
        </p:txBody>
      </p:sp>
      <p:pic>
        <p:nvPicPr>
          <p:cNvPr id="4" name="図 3">
            <a:extLst>
              <a:ext uri="{FF2B5EF4-FFF2-40B4-BE49-F238E27FC236}">
                <a16:creationId xmlns:a16="http://schemas.microsoft.com/office/drawing/2014/main" id="{C0D3B26B-DB31-473D-9B3A-07609BE515CA}"/>
              </a:ext>
            </a:extLst>
          </p:cNvPr>
          <p:cNvPicPr>
            <a:picLocks noChangeAspect="1"/>
          </p:cNvPicPr>
          <p:nvPr/>
        </p:nvPicPr>
        <p:blipFill>
          <a:blip r:embed="rId2"/>
          <a:stretch>
            <a:fillRect/>
          </a:stretch>
        </p:blipFill>
        <p:spPr>
          <a:xfrm>
            <a:off x="308959" y="1921725"/>
            <a:ext cx="8835042" cy="3957692"/>
          </a:xfrm>
          <a:prstGeom prst="rect">
            <a:avLst/>
          </a:prstGeom>
        </p:spPr>
      </p:pic>
      <p:cxnSp>
        <p:nvCxnSpPr>
          <p:cNvPr id="5" name="直線コネクタ 4">
            <a:extLst>
              <a:ext uri="{FF2B5EF4-FFF2-40B4-BE49-F238E27FC236}">
                <a16:creationId xmlns:a16="http://schemas.microsoft.com/office/drawing/2014/main" id="{11796280-0FB7-4F08-9116-CE2C07BF3912}"/>
              </a:ext>
            </a:extLst>
          </p:cNvPr>
          <p:cNvCxnSpPr/>
          <p:nvPr/>
        </p:nvCxnSpPr>
        <p:spPr>
          <a:xfrm>
            <a:off x="3635896" y="4437112"/>
            <a:ext cx="511561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直線コネクタ 6">
            <a:extLst>
              <a:ext uri="{FF2B5EF4-FFF2-40B4-BE49-F238E27FC236}">
                <a16:creationId xmlns:a16="http://schemas.microsoft.com/office/drawing/2014/main" id="{6503DB50-DADA-46E8-9B8D-4B37CADA04BF}"/>
              </a:ext>
            </a:extLst>
          </p:cNvPr>
          <p:cNvCxnSpPr/>
          <p:nvPr/>
        </p:nvCxnSpPr>
        <p:spPr>
          <a:xfrm>
            <a:off x="395536" y="4725144"/>
            <a:ext cx="763284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5642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D259887-8B72-4A7E-9A13-7707804B377B}"/>
              </a:ext>
            </a:extLst>
          </p:cNvPr>
          <p:cNvSpPr>
            <a:spLocks noGrp="1"/>
          </p:cNvSpPr>
          <p:nvPr>
            <p:ph type="title"/>
          </p:nvPr>
        </p:nvSpPr>
        <p:spPr>
          <a:xfrm>
            <a:off x="646043" y="461048"/>
            <a:ext cx="7851914" cy="960668"/>
          </a:xfrm>
        </p:spPr>
        <p:txBody>
          <a:bodyPr>
            <a:normAutofit fontScale="90000"/>
          </a:bodyPr>
          <a:lstStyle/>
          <a:p>
            <a:r>
              <a:rPr lang="ja-JP" altLang="en-US" b="1" dirty="0">
                <a:ea typeface="ＭＳ ゴシック" panose="020B0609070205080204" pitchFamily="49" charset="-128"/>
              </a:rPr>
              <a:t>ロータリー財団章典における利害の対立（３）</a:t>
            </a:r>
            <a:endParaRPr kumimoji="1" lang="ja-JP" altLang="en-US" dirty="0"/>
          </a:p>
        </p:txBody>
      </p:sp>
      <p:pic>
        <p:nvPicPr>
          <p:cNvPr id="5" name="図 4">
            <a:extLst>
              <a:ext uri="{FF2B5EF4-FFF2-40B4-BE49-F238E27FC236}">
                <a16:creationId xmlns:a16="http://schemas.microsoft.com/office/drawing/2014/main" id="{D9FC78B3-E4E0-41E7-9E57-FA6E34D07D58}"/>
              </a:ext>
            </a:extLst>
          </p:cNvPr>
          <p:cNvPicPr>
            <a:picLocks noChangeAspect="1"/>
          </p:cNvPicPr>
          <p:nvPr/>
        </p:nvPicPr>
        <p:blipFill>
          <a:blip r:embed="rId2"/>
          <a:stretch>
            <a:fillRect/>
          </a:stretch>
        </p:blipFill>
        <p:spPr>
          <a:xfrm>
            <a:off x="226460" y="2047218"/>
            <a:ext cx="8691080" cy="3389066"/>
          </a:xfrm>
          <a:prstGeom prst="rect">
            <a:avLst/>
          </a:prstGeom>
        </p:spPr>
      </p:pic>
      <p:cxnSp>
        <p:nvCxnSpPr>
          <p:cNvPr id="3" name="直線コネクタ 2">
            <a:extLst>
              <a:ext uri="{FF2B5EF4-FFF2-40B4-BE49-F238E27FC236}">
                <a16:creationId xmlns:a16="http://schemas.microsoft.com/office/drawing/2014/main" id="{0825878F-9BF9-4E27-9830-CA906EEFC8EB}"/>
              </a:ext>
            </a:extLst>
          </p:cNvPr>
          <p:cNvCxnSpPr/>
          <p:nvPr/>
        </p:nvCxnSpPr>
        <p:spPr>
          <a:xfrm>
            <a:off x="3851920" y="4005064"/>
            <a:ext cx="489654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直線コネクタ 6">
            <a:extLst>
              <a:ext uri="{FF2B5EF4-FFF2-40B4-BE49-F238E27FC236}">
                <a16:creationId xmlns:a16="http://schemas.microsoft.com/office/drawing/2014/main" id="{EEEF853B-E56E-4F38-9898-BD8712E8211A}"/>
              </a:ext>
            </a:extLst>
          </p:cNvPr>
          <p:cNvCxnSpPr/>
          <p:nvPr/>
        </p:nvCxnSpPr>
        <p:spPr>
          <a:xfrm>
            <a:off x="226460" y="4293096"/>
            <a:ext cx="153722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直線コネクタ 8">
            <a:extLst>
              <a:ext uri="{FF2B5EF4-FFF2-40B4-BE49-F238E27FC236}">
                <a16:creationId xmlns:a16="http://schemas.microsoft.com/office/drawing/2014/main" id="{D386E063-3404-44D1-8BC5-38B850BD9384}"/>
              </a:ext>
            </a:extLst>
          </p:cNvPr>
          <p:cNvCxnSpPr/>
          <p:nvPr/>
        </p:nvCxnSpPr>
        <p:spPr>
          <a:xfrm>
            <a:off x="1043608" y="4509120"/>
            <a:ext cx="705678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2117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6807700" cy="552124"/>
          </a:xfrm>
        </p:spPr>
        <p:txBody>
          <a:bodyPr>
            <a:normAutofit fontScale="90000"/>
          </a:bodyPr>
          <a:lstStyle/>
          <a:p>
            <a:r>
              <a:rPr lang="ja-JP" altLang="en-US" b="1" dirty="0">
                <a:solidFill>
                  <a:schemeClr val="tx2"/>
                </a:solidFill>
                <a:ea typeface="ＭＳ Ｐゴシック" panose="020B0600070205080204" pitchFamily="50" charset="-128"/>
              </a:rPr>
              <a:t>地区補助金（ＤＧ）とは</a:t>
            </a:r>
            <a:endParaRPr kumimoji="1" lang="ja-JP" altLang="en-US" b="1" dirty="0">
              <a:solidFill>
                <a:schemeClr val="tx2"/>
              </a:solidFill>
              <a:ea typeface="ＭＳ Ｐゴシック" panose="020B0600070205080204" pitchFamily="50" charset="-128"/>
            </a:endParaRPr>
          </a:p>
        </p:txBody>
      </p:sp>
      <p:sp>
        <p:nvSpPr>
          <p:cNvPr id="3" name="コンテンツ プレースホルダー 2"/>
          <p:cNvSpPr>
            <a:spLocks noGrp="1"/>
          </p:cNvSpPr>
          <p:nvPr>
            <p:ph idx="1"/>
          </p:nvPr>
        </p:nvSpPr>
        <p:spPr>
          <a:xfrm>
            <a:off x="467544" y="1052737"/>
            <a:ext cx="8257814" cy="1584176"/>
          </a:xfrm>
        </p:spPr>
        <p:txBody>
          <a:bodyPr>
            <a:normAutofit/>
          </a:bodyPr>
          <a:lstStyle/>
          <a:p>
            <a:pPr marL="0" indent="0">
              <a:buNone/>
            </a:pPr>
            <a:r>
              <a:rPr lang="ja-JP" altLang="en-US" dirty="0">
                <a:solidFill>
                  <a:srgbClr val="002060"/>
                </a:solidFill>
                <a:latin typeface="ＭＳ Ｐゴシック" panose="020B0600070205080204" pitchFamily="50" charset="-128"/>
                <a:ea typeface="ＭＳ Ｐゴシック" panose="020B0600070205080204" pitchFamily="50" charset="-128"/>
              </a:rPr>
              <a:t>地域社会、海外でその地域のニーズを満たす短期のプロジェクト（人道的、教育的、環境保全等）に使用できる補助金です。</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780928"/>
            <a:ext cx="2598960" cy="194922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2825031"/>
            <a:ext cx="2569182" cy="1926325"/>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5" y="2829348"/>
            <a:ext cx="2448272" cy="1836204"/>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835" y="5011382"/>
            <a:ext cx="2830907" cy="1585970"/>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4881057"/>
            <a:ext cx="2462158" cy="1846619"/>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5785" y="4881058"/>
            <a:ext cx="2769927" cy="1846618"/>
          </a:xfrm>
          <a:prstGeom prst="rect">
            <a:avLst/>
          </a:prstGeom>
        </p:spPr>
      </p:pic>
    </p:spTree>
    <p:extLst>
      <p:ext uri="{BB962C8B-B14F-4D97-AF65-F5344CB8AC3E}">
        <p14:creationId xmlns:p14="http://schemas.microsoft.com/office/powerpoint/2010/main" val="160439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C15E9-8FB9-4690-8570-09A71F16DBE5}"/>
              </a:ext>
            </a:extLst>
          </p:cNvPr>
          <p:cNvSpPr>
            <a:spLocks noGrp="1"/>
          </p:cNvSpPr>
          <p:nvPr>
            <p:ph type="title"/>
          </p:nvPr>
        </p:nvSpPr>
        <p:spPr/>
        <p:txBody>
          <a:bodyPr>
            <a:normAutofit/>
          </a:bodyPr>
          <a:lstStyle/>
          <a:p>
            <a:r>
              <a:rPr kumimoji="1" lang="ja-JP" altLang="en-US" sz="4000" dirty="0">
                <a:latin typeface="ＭＳ Ｐゴシック" panose="020B0600070205080204" pitchFamily="50" charset="-128"/>
                <a:ea typeface="ＭＳ Ｐゴシック" panose="020B0600070205080204" pitchFamily="50" charset="-128"/>
              </a:rPr>
              <a:t>地区補助金のスケジュール</a:t>
            </a:r>
          </a:p>
        </p:txBody>
      </p:sp>
      <p:graphicFrame>
        <p:nvGraphicFramePr>
          <p:cNvPr id="4" name="表 4">
            <a:extLst>
              <a:ext uri="{FF2B5EF4-FFF2-40B4-BE49-F238E27FC236}">
                <a16:creationId xmlns:a16="http://schemas.microsoft.com/office/drawing/2014/main" id="{1E6C7E63-7D15-4ECE-9185-77A4316939BD}"/>
              </a:ext>
            </a:extLst>
          </p:cNvPr>
          <p:cNvGraphicFramePr>
            <a:graphicFrameLocks noGrp="1"/>
          </p:cNvGraphicFramePr>
          <p:nvPr>
            <p:ph idx="1"/>
            <p:extLst>
              <p:ext uri="{D42A27DB-BD31-4B8C-83A1-F6EECF244321}">
                <p14:modId xmlns:p14="http://schemas.microsoft.com/office/powerpoint/2010/main" val="1950745640"/>
              </p:ext>
            </p:extLst>
          </p:nvPr>
        </p:nvGraphicFramePr>
        <p:xfrm>
          <a:off x="457200" y="1500188"/>
          <a:ext cx="8229600" cy="5121966"/>
        </p:xfrm>
        <a:graphic>
          <a:graphicData uri="http://schemas.openxmlformats.org/drawingml/2006/table">
            <a:tbl>
              <a:tblPr firstRow="1" bandRow="1">
                <a:tableStyleId>{93296810-A885-4BE3-A3E7-6D5BEEA58F35}</a:tableStyleId>
              </a:tblPr>
              <a:tblGrid>
                <a:gridCol w="1738536">
                  <a:extLst>
                    <a:ext uri="{9D8B030D-6E8A-4147-A177-3AD203B41FA5}">
                      <a16:colId xmlns:a16="http://schemas.microsoft.com/office/drawing/2014/main" val="3258504339"/>
                    </a:ext>
                  </a:extLst>
                </a:gridCol>
                <a:gridCol w="3240360">
                  <a:extLst>
                    <a:ext uri="{9D8B030D-6E8A-4147-A177-3AD203B41FA5}">
                      <a16:colId xmlns:a16="http://schemas.microsoft.com/office/drawing/2014/main" val="3446368515"/>
                    </a:ext>
                  </a:extLst>
                </a:gridCol>
                <a:gridCol w="3250704">
                  <a:extLst>
                    <a:ext uri="{9D8B030D-6E8A-4147-A177-3AD203B41FA5}">
                      <a16:colId xmlns:a16="http://schemas.microsoft.com/office/drawing/2014/main" val="2919262840"/>
                    </a:ext>
                  </a:extLst>
                </a:gridCol>
              </a:tblGrid>
              <a:tr h="408445">
                <a:tc>
                  <a:txBody>
                    <a:bodyPr/>
                    <a:lstStyle/>
                    <a:p>
                      <a:endParaRPr kumimoji="1" lang="ja-JP" altLang="en-US" dirty="0"/>
                    </a:p>
                  </a:txBody>
                  <a:tcPr/>
                </a:tc>
                <a:tc>
                  <a:txBody>
                    <a:bodyPr/>
                    <a:lstStyle/>
                    <a:p>
                      <a:pPr algn="ctr"/>
                      <a:r>
                        <a:rPr kumimoji="1" lang="en-US" altLang="ja-JP" baseline="0" dirty="0">
                          <a:latin typeface="ＭＳ Ｐゴシック" panose="020B0600070205080204" pitchFamily="50" charset="-128"/>
                          <a:ea typeface="ＭＳ Ｐゴシック" panose="020B0600070205080204" pitchFamily="50" charset="-128"/>
                        </a:rPr>
                        <a:t>2021-22</a:t>
                      </a:r>
                      <a:r>
                        <a:rPr kumimoji="1" lang="ja-JP" altLang="en-US" baseline="0" dirty="0">
                          <a:latin typeface="ＭＳ Ｐゴシック" panose="020B0600070205080204" pitchFamily="50" charset="-128"/>
                          <a:ea typeface="ＭＳ Ｐゴシック" panose="020B0600070205080204" pitchFamily="50" charset="-128"/>
                        </a:rPr>
                        <a:t>年度分</a:t>
                      </a:r>
                    </a:p>
                  </a:txBody>
                  <a:tcPr/>
                </a:tc>
                <a:tc>
                  <a:txBody>
                    <a:bodyPr/>
                    <a:lstStyle/>
                    <a:p>
                      <a:pPr algn="ctr"/>
                      <a:r>
                        <a:rPr kumimoji="1" lang="en-US" altLang="ja-JP" baseline="0" dirty="0">
                          <a:latin typeface="ＭＳ Ｐゴシック" panose="020B0600070205080204" pitchFamily="50" charset="-128"/>
                          <a:ea typeface="ＭＳ Ｐゴシック" panose="020B0600070205080204" pitchFamily="50" charset="-128"/>
                        </a:rPr>
                        <a:t>2022-23</a:t>
                      </a:r>
                      <a:r>
                        <a:rPr kumimoji="1" lang="ja-JP" altLang="en-US" baseline="0" dirty="0">
                          <a:latin typeface="ＭＳ Ｐゴシック" panose="020B0600070205080204" pitchFamily="50" charset="-128"/>
                          <a:ea typeface="ＭＳ Ｐゴシック" panose="020B0600070205080204" pitchFamily="50" charset="-128"/>
                        </a:rPr>
                        <a:t>年度</a:t>
                      </a:r>
                    </a:p>
                  </a:txBody>
                  <a:tcPr/>
                </a:tc>
                <a:extLst>
                  <a:ext uri="{0D108BD9-81ED-4DB2-BD59-A6C34878D82A}">
                    <a16:rowId xmlns:a16="http://schemas.microsoft.com/office/drawing/2014/main" val="2627996044"/>
                  </a:ext>
                </a:extLst>
              </a:tr>
              <a:tr h="408445">
                <a:tc>
                  <a:txBody>
                    <a:bodyPr/>
                    <a:lstStyle/>
                    <a:p>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月</a:t>
                      </a:r>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日</a:t>
                      </a:r>
                    </a:p>
                  </a:txBody>
                  <a:tcPr/>
                </a:tc>
                <a:tc>
                  <a:txBody>
                    <a:bodyPr/>
                    <a:lstStyle/>
                    <a:p>
                      <a:endParaRPr kumimoji="1" lang="ja-JP" altLang="en-US" dirty="0"/>
                    </a:p>
                  </a:txBody>
                  <a:tcPr/>
                </a:tc>
                <a:tc>
                  <a:txBody>
                    <a:bodyPr/>
                    <a:lstStyle/>
                    <a:p>
                      <a:r>
                        <a:rPr kumimoji="1" lang="ja-JP" altLang="en-US" baseline="0" dirty="0">
                          <a:ea typeface="ＭＳ Ｐゴシック" panose="020B0600070205080204" pitchFamily="50" charset="-128"/>
                        </a:rPr>
                        <a:t>補助金管理セミナー</a:t>
                      </a:r>
                    </a:p>
                  </a:txBody>
                  <a:tcPr/>
                </a:tc>
                <a:extLst>
                  <a:ext uri="{0D108BD9-81ED-4DB2-BD59-A6C34878D82A}">
                    <a16:rowId xmlns:a16="http://schemas.microsoft.com/office/drawing/2014/main" val="1698621812"/>
                  </a:ext>
                </a:extLst>
              </a:tr>
              <a:tr h="408445">
                <a:tc>
                  <a:txBody>
                    <a:bodyPr/>
                    <a:lstStyle/>
                    <a:p>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月末</a:t>
                      </a:r>
                    </a:p>
                  </a:txBody>
                  <a:tcPr/>
                </a:tc>
                <a:tc>
                  <a:txBody>
                    <a:bodyPr/>
                    <a:lstStyle/>
                    <a:p>
                      <a:r>
                        <a:rPr kumimoji="1" lang="ja-JP" altLang="en-US" dirty="0">
                          <a:latin typeface="ＭＳ Ｐゴシック" panose="020B0600070205080204" pitchFamily="50" charset="-128"/>
                          <a:ea typeface="ＭＳ Ｐゴシック" panose="020B0600070205080204" pitchFamily="50" charset="-128"/>
                        </a:rPr>
                        <a:t>プロジェクト終了</a:t>
                      </a:r>
                    </a:p>
                  </a:txBody>
                  <a:tcPr/>
                </a:tc>
                <a:tc>
                  <a:txBody>
                    <a:bodyPr/>
                    <a:lstStyle/>
                    <a:p>
                      <a:endParaRPr kumimoji="1" lang="ja-JP" altLang="en-US" dirty="0"/>
                    </a:p>
                  </a:txBody>
                  <a:tcPr/>
                </a:tc>
                <a:extLst>
                  <a:ext uri="{0D108BD9-81ED-4DB2-BD59-A6C34878D82A}">
                    <a16:rowId xmlns:a16="http://schemas.microsoft.com/office/drawing/2014/main" val="590916522"/>
                  </a:ext>
                </a:extLst>
              </a:tr>
              <a:tr h="408445">
                <a:tc>
                  <a:txBody>
                    <a:bodyPr/>
                    <a:lstStyle/>
                    <a:p>
                      <a:r>
                        <a:rPr kumimoji="1" lang="en-US" altLang="ja-JP" dirty="0">
                          <a:latin typeface="ＭＳ Ｐゴシック" panose="020B0600070205080204" pitchFamily="50" charset="-128"/>
                          <a:ea typeface="ＭＳ Ｐゴシック" panose="020B0600070205080204" pitchFamily="50" charset="-128"/>
                        </a:rPr>
                        <a:t>5</a:t>
                      </a:r>
                      <a:r>
                        <a:rPr kumimoji="1" lang="ja-JP" altLang="en-US" dirty="0">
                          <a:latin typeface="ＭＳ Ｐゴシック" panose="020B0600070205080204" pitchFamily="50" charset="-128"/>
                          <a:ea typeface="ＭＳ Ｐゴシック" panose="020B0600070205080204" pitchFamily="50" charset="-128"/>
                        </a:rPr>
                        <a:t>月</a:t>
                      </a:r>
                      <a:r>
                        <a:rPr kumimoji="1" lang="en-US" altLang="ja-JP" dirty="0">
                          <a:latin typeface="ＭＳ Ｐゴシック" panose="020B0600070205080204" pitchFamily="50" charset="-128"/>
                          <a:ea typeface="ＭＳ Ｐゴシック" panose="020B0600070205080204" pitchFamily="50" charset="-128"/>
                        </a:rPr>
                        <a:t>9</a:t>
                      </a:r>
                      <a:r>
                        <a:rPr kumimoji="1" lang="ja-JP" altLang="en-US" dirty="0">
                          <a:latin typeface="ＭＳ Ｐゴシック" panose="020B0600070205080204" pitchFamily="50" charset="-128"/>
                          <a:ea typeface="ＭＳ Ｐゴシック" panose="020B0600070205080204" pitchFamily="50" charset="-128"/>
                        </a:rPr>
                        <a:t>日</a:t>
                      </a:r>
                    </a:p>
                  </a:txBody>
                  <a:tcPr/>
                </a:tc>
                <a:tc>
                  <a:txBody>
                    <a:bodyPr/>
                    <a:lstStyle/>
                    <a:p>
                      <a:endParaRPr kumimoji="1" lang="ja-JP" altLang="en-US" dirty="0"/>
                    </a:p>
                  </a:txBody>
                  <a:tcPr/>
                </a:tc>
                <a:tc>
                  <a:txBody>
                    <a:bodyPr/>
                    <a:lstStyle/>
                    <a:p>
                      <a:r>
                        <a:rPr kumimoji="1" lang="ja-JP" altLang="en-US" dirty="0">
                          <a:latin typeface="ＭＳ Ｐゴシック" panose="020B0600070205080204" pitchFamily="50" charset="-128"/>
                          <a:ea typeface="ＭＳ Ｐゴシック" panose="020B0600070205080204" pitchFamily="50" charset="-128"/>
                        </a:rPr>
                        <a:t>補助金受付開始</a:t>
                      </a:r>
                    </a:p>
                  </a:txBody>
                  <a:tcPr/>
                </a:tc>
                <a:extLst>
                  <a:ext uri="{0D108BD9-81ED-4DB2-BD59-A6C34878D82A}">
                    <a16:rowId xmlns:a16="http://schemas.microsoft.com/office/drawing/2014/main" val="1788116853"/>
                  </a:ext>
                </a:extLst>
              </a:tr>
              <a:tr h="408445">
                <a:tc>
                  <a:txBody>
                    <a:bodyPr/>
                    <a:lstStyle/>
                    <a:p>
                      <a:r>
                        <a:rPr kumimoji="1" lang="en-US" altLang="ja-JP" dirty="0">
                          <a:latin typeface="ＭＳ Ｐゴシック" panose="020B0600070205080204" pitchFamily="50" charset="-128"/>
                          <a:ea typeface="ＭＳ Ｐゴシック" panose="020B0600070205080204" pitchFamily="50" charset="-128"/>
                        </a:rPr>
                        <a:t>5</a:t>
                      </a:r>
                      <a:r>
                        <a:rPr kumimoji="1" lang="ja-JP" altLang="en-US" dirty="0">
                          <a:latin typeface="ＭＳ Ｐゴシック" panose="020B0600070205080204" pitchFamily="50" charset="-128"/>
                          <a:ea typeface="ＭＳ Ｐゴシック" panose="020B0600070205080204" pitchFamily="50" charset="-128"/>
                        </a:rPr>
                        <a:t>月末</a:t>
                      </a:r>
                    </a:p>
                  </a:txBody>
                  <a:tcPr/>
                </a:tc>
                <a:tc>
                  <a:txBody>
                    <a:bodyPr/>
                    <a:lstStyle/>
                    <a:p>
                      <a:r>
                        <a:rPr kumimoji="1" lang="ja-JP" altLang="en-US" dirty="0">
                          <a:latin typeface="ＭＳ Ｐゴシック" panose="020B0600070205080204" pitchFamily="50" charset="-128"/>
                          <a:ea typeface="ＭＳ Ｐゴシック" panose="020B0600070205080204" pitchFamily="50" charset="-128"/>
                        </a:rPr>
                        <a:t>報告書最終締め切り</a:t>
                      </a:r>
                    </a:p>
                  </a:txBody>
                  <a:tcPr/>
                </a:tc>
                <a:tc>
                  <a:txBody>
                    <a:bodyPr/>
                    <a:lstStyle/>
                    <a:p>
                      <a:endParaRPr kumimoji="1" lang="ja-JP" altLang="en-US" dirty="0"/>
                    </a:p>
                  </a:txBody>
                  <a:tcPr/>
                </a:tc>
                <a:extLst>
                  <a:ext uri="{0D108BD9-81ED-4DB2-BD59-A6C34878D82A}">
                    <a16:rowId xmlns:a16="http://schemas.microsoft.com/office/drawing/2014/main" val="1858113754"/>
                  </a:ext>
                </a:extLst>
              </a:tr>
              <a:tr h="590280">
                <a:tc>
                  <a:txBody>
                    <a:bodyPr/>
                    <a:lstStyle/>
                    <a:p>
                      <a:r>
                        <a:rPr kumimoji="1" lang="en-US" altLang="ja-JP" dirty="0">
                          <a:latin typeface="ＭＳ Ｐゴシック" panose="020B0600070205080204" pitchFamily="50" charset="-128"/>
                          <a:ea typeface="ＭＳ Ｐゴシック" panose="020B0600070205080204" pitchFamily="50" charset="-128"/>
                        </a:rPr>
                        <a:t>6</a:t>
                      </a:r>
                      <a:r>
                        <a:rPr kumimoji="1" lang="ja-JP" altLang="en-US" dirty="0">
                          <a:latin typeface="ＭＳ Ｐゴシック" panose="020B0600070205080204" pitchFamily="50" charset="-128"/>
                          <a:ea typeface="ＭＳ Ｐゴシック" panose="020B0600070205080204" pitchFamily="50" charset="-128"/>
                        </a:rPr>
                        <a:t>月末</a:t>
                      </a:r>
                    </a:p>
                  </a:txBody>
                  <a:tcPr/>
                </a:tc>
                <a:tc>
                  <a:txBody>
                    <a:bodyPr/>
                    <a:lstStyle/>
                    <a:p>
                      <a:r>
                        <a:rPr kumimoji="1" lang="en-US" altLang="ja-JP" b="1" dirty="0">
                          <a:solidFill>
                            <a:schemeClr val="tx2"/>
                          </a:solidFill>
                          <a:latin typeface="ＭＳ Ｐゴシック" panose="020B0600070205080204" pitchFamily="50" charset="-128"/>
                          <a:ea typeface="ＭＳ Ｐゴシック" panose="020B0600070205080204" pitchFamily="50" charset="-128"/>
                        </a:rPr>
                        <a:t>2750</a:t>
                      </a:r>
                      <a:r>
                        <a:rPr kumimoji="1" lang="ja-JP" altLang="en-US" b="1" dirty="0">
                          <a:solidFill>
                            <a:schemeClr val="tx2"/>
                          </a:solidFill>
                          <a:latin typeface="ＭＳ Ｐゴシック" panose="020B0600070205080204" pitchFamily="50" charset="-128"/>
                          <a:ea typeface="ＭＳ Ｐゴシック" panose="020B0600070205080204" pitchFamily="50" charset="-128"/>
                        </a:rPr>
                        <a:t>地区報告書</a:t>
                      </a:r>
                      <a:r>
                        <a:rPr kumimoji="1" lang="en-US" altLang="ja-JP" b="1" dirty="0">
                          <a:solidFill>
                            <a:schemeClr val="tx2"/>
                          </a:solidFill>
                          <a:latin typeface="ＭＳ Ｐゴシック" panose="020B0600070205080204" pitchFamily="50" charset="-128"/>
                          <a:ea typeface="ＭＳ Ｐゴシック" panose="020B0600070205080204" pitchFamily="50" charset="-128"/>
                        </a:rPr>
                        <a:t>TRF</a:t>
                      </a:r>
                      <a:r>
                        <a:rPr kumimoji="1" lang="ja-JP" altLang="en-US" b="1" dirty="0">
                          <a:solidFill>
                            <a:schemeClr val="tx2"/>
                          </a:solidFill>
                          <a:latin typeface="ＭＳ Ｐゴシック" panose="020B0600070205080204" pitchFamily="50" charset="-128"/>
                          <a:ea typeface="ＭＳ Ｐゴシック" panose="020B0600070205080204" pitchFamily="50" charset="-128"/>
                        </a:rPr>
                        <a:t>に提出</a:t>
                      </a:r>
                    </a:p>
                  </a:txBody>
                  <a:tcPr>
                    <a:cell3D prstMaterial="dkEdge">
                      <a:bevel prst="convex"/>
                      <a:lightRig rig="flood" dir="t"/>
                    </a:cell3D>
                  </a:tcPr>
                </a:tc>
                <a:tc>
                  <a:txBody>
                    <a:bodyPr/>
                    <a:lstStyle/>
                    <a:p>
                      <a:r>
                        <a:rPr kumimoji="1" lang="ja-JP" altLang="en-US" baseline="0" dirty="0">
                          <a:ea typeface="ＭＳ Ｐゴシック" panose="020B0600070205080204" pitchFamily="50" charset="-128"/>
                        </a:rPr>
                        <a:t>補助金受付締め切り</a:t>
                      </a:r>
                    </a:p>
                  </a:txBody>
                  <a:tcPr/>
                </a:tc>
                <a:extLst>
                  <a:ext uri="{0D108BD9-81ED-4DB2-BD59-A6C34878D82A}">
                    <a16:rowId xmlns:a16="http://schemas.microsoft.com/office/drawing/2014/main" val="3931970682"/>
                  </a:ext>
                </a:extLst>
              </a:tr>
              <a:tr h="408445">
                <a:tc>
                  <a:txBody>
                    <a:bodyPr/>
                    <a:lstStyle/>
                    <a:p>
                      <a:r>
                        <a:rPr kumimoji="1" lang="en-US" altLang="ja-JP" dirty="0">
                          <a:latin typeface="ＭＳ Ｐゴシック" panose="020B0600070205080204" pitchFamily="50" charset="-128"/>
                          <a:ea typeface="ＭＳ Ｐゴシック" panose="020B0600070205080204" pitchFamily="50" charset="-128"/>
                        </a:rPr>
                        <a:t>7</a:t>
                      </a:r>
                      <a:r>
                        <a:rPr kumimoji="1" lang="ja-JP" altLang="en-US" dirty="0">
                          <a:latin typeface="ＭＳ Ｐゴシック" panose="020B0600070205080204" pitchFamily="50" charset="-128"/>
                          <a:ea typeface="ＭＳ Ｐゴシック" panose="020B0600070205080204" pitchFamily="50" charset="-128"/>
                        </a:rPr>
                        <a:t>月</a:t>
                      </a:r>
                    </a:p>
                  </a:txBody>
                  <a:tcPr/>
                </a:tc>
                <a:tc>
                  <a:txBody>
                    <a:bodyPr/>
                    <a:lstStyle/>
                    <a:p>
                      <a:endParaRPr kumimoji="1" lang="ja-JP" altLang="en-US" dirty="0"/>
                    </a:p>
                  </a:txBody>
                  <a:tcPr/>
                </a:tc>
                <a:tc>
                  <a:txBody>
                    <a:bodyPr/>
                    <a:lstStyle/>
                    <a:p>
                      <a:r>
                        <a:rPr kumimoji="1" lang="en-US" altLang="ja-JP" b="1" baseline="0" dirty="0">
                          <a:solidFill>
                            <a:schemeClr val="tx2"/>
                          </a:solidFill>
                          <a:ea typeface="ＭＳ Ｐゴシック" panose="020B0600070205080204" pitchFamily="50" charset="-128"/>
                        </a:rPr>
                        <a:t>TRF</a:t>
                      </a:r>
                      <a:r>
                        <a:rPr kumimoji="1" lang="ja-JP" altLang="en-US" b="1" baseline="0" dirty="0">
                          <a:solidFill>
                            <a:schemeClr val="tx2"/>
                          </a:solidFill>
                          <a:ea typeface="ＭＳ Ｐゴシック" panose="020B0600070205080204" pitchFamily="50" charset="-128"/>
                        </a:rPr>
                        <a:t>に補助金申請</a:t>
                      </a:r>
                    </a:p>
                  </a:txBody>
                  <a:tcPr>
                    <a:cell3D prstMaterial="dkEdge">
                      <a:bevel prst="convex"/>
                      <a:lightRig rig="flood" dir="t"/>
                    </a:cell3D>
                  </a:tcPr>
                </a:tc>
                <a:extLst>
                  <a:ext uri="{0D108BD9-81ED-4DB2-BD59-A6C34878D82A}">
                    <a16:rowId xmlns:a16="http://schemas.microsoft.com/office/drawing/2014/main" val="2377052331"/>
                  </a:ext>
                </a:extLst>
              </a:tr>
              <a:tr h="408445">
                <a:tc>
                  <a:txBody>
                    <a:bodyPr/>
                    <a:lstStyle/>
                    <a:p>
                      <a:r>
                        <a:rPr kumimoji="1" lang="en-US" altLang="ja-JP" dirty="0">
                          <a:latin typeface="ＭＳ Ｐゴシック" panose="020B0600070205080204" pitchFamily="50" charset="-128"/>
                          <a:ea typeface="ＭＳ Ｐゴシック" panose="020B0600070205080204" pitchFamily="50" charset="-128"/>
                        </a:rPr>
                        <a:t>8</a:t>
                      </a:r>
                      <a:r>
                        <a:rPr kumimoji="1" lang="ja-JP" altLang="en-US" dirty="0">
                          <a:latin typeface="ＭＳ Ｐゴシック" panose="020B0600070205080204" pitchFamily="50" charset="-128"/>
                          <a:ea typeface="ＭＳ Ｐゴシック" panose="020B0600070205080204" pitchFamily="50" charset="-128"/>
                        </a:rPr>
                        <a:t>月</a:t>
                      </a:r>
                    </a:p>
                  </a:txBody>
                  <a:tcPr/>
                </a:tc>
                <a:tc>
                  <a:txBody>
                    <a:bodyPr/>
                    <a:lstStyle/>
                    <a:p>
                      <a:endParaRPr kumimoji="1" lang="ja-JP" altLang="en-US" dirty="0"/>
                    </a:p>
                  </a:txBody>
                  <a:tcPr/>
                </a:tc>
                <a:tc>
                  <a:txBody>
                    <a:bodyPr/>
                    <a:lstStyle/>
                    <a:p>
                      <a:r>
                        <a:rPr kumimoji="1" lang="ja-JP" altLang="en-US">
                          <a:latin typeface="ＭＳ Ｐゴシック" panose="020B0600070205080204" pitchFamily="50" charset="-128"/>
                          <a:ea typeface="ＭＳ Ｐゴシック" panose="020B0600070205080204" pitchFamily="50" charset="-128"/>
                        </a:rPr>
                        <a:t>承認後、プロジェクト開始</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637002145"/>
                  </a:ext>
                </a:extLst>
              </a:tr>
              <a:tr h="408445">
                <a:tc>
                  <a:txBody>
                    <a:bodyPr/>
                    <a:lstStyle/>
                    <a:p>
                      <a:endParaRPr kumimoji="1" lang="ja-JP" altLang="en-US" dirty="0"/>
                    </a:p>
                  </a:txBody>
                  <a:tcPr/>
                </a:tc>
                <a:tc>
                  <a:txBody>
                    <a:bodyPr/>
                    <a:lstStyle/>
                    <a:p>
                      <a:endParaRPr kumimoji="1" lang="ja-JP" altLang="en-US" dirty="0"/>
                    </a:p>
                  </a:txBody>
                  <a:tcPr/>
                </a:tc>
                <a:tc>
                  <a:txBody>
                    <a:bodyPr/>
                    <a:lstStyle/>
                    <a:p>
                      <a:r>
                        <a:rPr kumimoji="1" lang="ja-JP" altLang="en-US" dirty="0">
                          <a:latin typeface="ＭＳ Ｐゴシック" panose="020B0600070205080204" pitchFamily="50" charset="-128"/>
                          <a:ea typeface="ＭＳ Ｐゴシック" panose="020B0600070205080204" pitchFamily="50" charset="-128"/>
                        </a:rPr>
                        <a:t>補助金振り込み</a:t>
                      </a:r>
                    </a:p>
                  </a:txBody>
                  <a:tcPr/>
                </a:tc>
                <a:extLst>
                  <a:ext uri="{0D108BD9-81ED-4DB2-BD59-A6C34878D82A}">
                    <a16:rowId xmlns:a16="http://schemas.microsoft.com/office/drawing/2014/main" val="2562398557"/>
                  </a:ext>
                </a:extLst>
              </a:tr>
              <a:tr h="447236">
                <a:tc>
                  <a:txBody>
                    <a:bodyPr/>
                    <a:lstStyle/>
                    <a:p>
                      <a:r>
                        <a:rPr kumimoji="1" lang="en-US" altLang="ja-JP" dirty="0">
                          <a:latin typeface="ＭＳ Ｐゴシック" panose="020B0600070205080204" pitchFamily="50" charset="-128"/>
                          <a:ea typeface="ＭＳ Ｐゴシック" panose="020B0600070205080204" pitchFamily="50" charset="-128"/>
                        </a:rPr>
                        <a:t>2023/4</a:t>
                      </a:r>
                      <a:r>
                        <a:rPr kumimoji="1" lang="ja-JP" altLang="en-US" dirty="0">
                          <a:latin typeface="ＭＳ Ｐゴシック" panose="020B0600070205080204" pitchFamily="50" charset="-128"/>
                          <a:ea typeface="ＭＳ Ｐゴシック" panose="020B0600070205080204" pitchFamily="50" charset="-128"/>
                        </a:rPr>
                        <a:t>月末</a:t>
                      </a:r>
                      <a:endParaRPr kumimoji="1" lang="en-US" altLang="ja-JP" dirty="0">
                        <a:latin typeface="ＭＳ Ｐゴシック" panose="020B0600070205080204" pitchFamily="50" charset="-128"/>
                        <a:ea typeface="ＭＳ Ｐゴシック" panose="020B0600070205080204" pitchFamily="50" charset="-128"/>
                      </a:endParaRPr>
                    </a:p>
                  </a:txBody>
                  <a:tcPr/>
                </a:tc>
                <a:tc>
                  <a:txBody>
                    <a:bodyPr/>
                    <a:lstStyle/>
                    <a:p>
                      <a:endParaRPr kumimoji="1" lang="ja-JP" altLang="en-US" dirty="0"/>
                    </a:p>
                  </a:txBody>
                  <a:tcPr/>
                </a:tc>
                <a:tc>
                  <a:txBody>
                    <a:bodyPr/>
                    <a:lstStyle/>
                    <a:p>
                      <a:r>
                        <a:rPr kumimoji="1" lang="ja-JP" altLang="en-US" dirty="0">
                          <a:latin typeface="ＭＳ Ｐゴシック" panose="020B0600070205080204" pitchFamily="50" charset="-128"/>
                          <a:ea typeface="ＭＳ Ｐゴシック" panose="020B0600070205080204" pitchFamily="50" charset="-128"/>
                        </a:rPr>
                        <a:t>プロジェクト終了</a:t>
                      </a:r>
                    </a:p>
                  </a:txBody>
                  <a:tcPr/>
                </a:tc>
                <a:extLst>
                  <a:ext uri="{0D108BD9-81ED-4DB2-BD59-A6C34878D82A}">
                    <a16:rowId xmlns:a16="http://schemas.microsoft.com/office/drawing/2014/main" val="338583871"/>
                  </a:ext>
                </a:extLst>
              </a:tr>
              <a:tr h="408445">
                <a:tc>
                  <a:txBody>
                    <a:bodyPr/>
                    <a:lstStyle/>
                    <a:p>
                      <a:r>
                        <a:rPr kumimoji="1" lang="en-US" altLang="ja-JP" dirty="0">
                          <a:latin typeface="ＭＳ Ｐゴシック" panose="020B0600070205080204" pitchFamily="50" charset="-128"/>
                          <a:ea typeface="ＭＳ Ｐゴシック" panose="020B0600070205080204" pitchFamily="50" charset="-128"/>
                        </a:rPr>
                        <a:t>2023/5</a:t>
                      </a:r>
                      <a:r>
                        <a:rPr kumimoji="1" lang="ja-JP" altLang="en-US" dirty="0">
                          <a:latin typeface="ＭＳ Ｐゴシック" panose="020B0600070205080204" pitchFamily="50" charset="-128"/>
                          <a:ea typeface="ＭＳ Ｐゴシック" panose="020B0600070205080204" pitchFamily="50" charset="-128"/>
                        </a:rPr>
                        <a:t>月末</a:t>
                      </a:r>
                    </a:p>
                  </a:txBody>
                  <a:tcPr/>
                </a:tc>
                <a:tc>
                  <a:txBody>
                    <a:bodyPr/>
                    <a:lstStyle/>
                    <a:p>
                      <a:endParaRPr kumimoji="1" lang="ja-JP" altLang="en-US" dirty="0"/>
                    </a:p>
                  </a:txBody>
                  <a:tcPr/>
                </a:tc>
                <a:tc>
                  <a:txBody>
                    <a:bodyPr/>
                    <a:lstStyle/>
                    <a:p>
                      <a:r>
                        <a:rPr kumimoji="1" lang="ja-JP" altLang="en-US" dirty="0">
                          <a:latin typeface="ＭＳ Ｐゴシック" panose="020B0600070205080204" pitchFamily="50" charset="-128"/>
                          <a:ea typeface="ＭＳ Ｐゴシック" panose="020B0600070205080204" pitchFamily="50" charset="-128"/>
                        </a:rPr>
                        <a:t>報告書最終締め切り</a:t>
                      </a:r>
                    </a:p>
                  </a:txBody>
                  <a:tcPr/>
                </a:tc>
                <a:extLst>
                  <a:ext uri="{0D108BD9-81ED-4DB2-BD59-A6C34878D82A}">
                    <a16:rowId xmlns:a16="http://schemas.microsoft.com/office/drawing/2014/main" val="1504266656"/>
                  </a:ext>
                </a:extLst>
              </a:tr>
              <a:tr h="408445">
                <a:tc>
                  <a:txBody>
                    <a:bodyPr/>
                    <a:lstStyle/>
                    <a:p>
                      <a:r>
                        <a:rPr kumimoji="1" lang="en-US" altLang="ja-JP" dirty="0">
                          <a:latin typeface="ＭＳ Ｐゴシック" panose="020B0600070205080204" pitchFamily="50" charset="-128"/>
                          <a:ea typeface="ＭＳ Ｐゴシック" panose="020B0600070205080204" pitchFamily="50" charset="-128"/>
                        </a:rPr>
                        <a:t>2023/6</a:t>
                      </a:r>
                      <a:r>
                        <a:rPr kumimoji="1" lang="ja-JP" altLang="en-US" dirty="0">
                          <a:latin typeface="ＭＳ Ｐゴシック" panose="020B0600070205080204" pitchFamily="50" charset="-128"/>
                          <a:ea typeface="ＭＳ Ｐゴシック" panose="020B0600070205080204" pitchFamily="50" charset="-128"/>
                        </a:rPr>
                        <a:t>月末</a:t>
                      </a:r>
                    </a:p>
                  </a:txBody>
                  <a:tcPr/>
                </a:tc>
                <a:tc>
                  <a:txBody>
                    <a:bodyPr/>
                    <a:lstStyle/>
                    <a:p>
                      <a:endParaRPr kumimoji="1" lang="ja-JP" altLang="en-US" dirty="0"/>
                    </a:p>
                  </a:txBody>
                  <a:tcPr/>
                </a:tc>
                <a:tc>
                  <a:txBody>
                    <a:bodyPr/>
                    <a:lstStyle/>
                    <a:p>
                      <a:r>
                        <a:rPr kumimoji="1" lang="en-US" altLang="ja-JP" dirty="0">
                          <a:latin typeface="ＭＳ Ｐゴシック" panose="020B0600070205080204" pitchFamily="50" charset="-128"/>
                          <a:ea typeface="ＭＳ Ｐゴシック" panose="020B0600070205080204" pitchFamily="50" charset="-128"/>
                        </a:rPr>
                        <a:t>2750</a:t>
                      </a:r>
                      <a:r>
                        <a:rPr kumimoji="1" lang="ja-JP" altLang="en-US" dirty="0">
                          <a:latin typeface="ＭＳ Ｐゴシック" panose="020B0600070205080204" pitchFamily="50" charset="-128"/>
                          <a:ea typeface="ＭＳ Ｐゴシック" panose="020B0600070205080204" pitchFamily="50" charset="-128"/>
                        </a:rPr>
                        <a:t>地区報告書</a:t>
                      </a:r>
                      <a:r>
                        <a:rPr kumimoji="1" lang="en-US" altLang="ja-JP" dirty="0">
                          <a:latin typeface="ＭＳ Ｐゴシック" panose="020B0600070205080204" pitchFamily="50" charset="-128"/>
                          <a:ea typeface="ＭＳ Ｐゴシック" panose="020B0600070205080204" pitchFamily="50" charset="-128"/>
                        </a:rPr>
                        <a:t>TRF</a:t>
                      </a:r>
                      <a:r>
                        <a:rPr kumimoji="1" lang="ja-JP" altLang="en-US" dirty="0">
                          <a:latin typeface="ＭＳ Ｐゴシック" panose="020B0600070205080204" pitchFamily="50" charset="-128"/>
                          <a:ea typeface="ＭＳ Ｐゴシック" panose="020B0600070205080204" pitchFamily="50" charset="-128"/>
                        </a:rPr>
                        <a:t>に提出</a:t>
                      </a:r>
                    </a:p>
                  </a:txBody>
                  <a:tcPr/>
                </a:tc>
                <a:extLst>
                  <a:ext uri="{0D108BD9-81ED-4DB2-BD59-A6C34878D82A}">
                    <a16:rowId xmlns:a16="http://schemas.microsoft.com/office/drawing/2014/main" val="716200602"/>
                  </a:ext>
                </a:extLst>
              </a:tr>
            </a:tbl>
          </a:graphicData>
        </a:graphic>
      </p:graphicFrame>
      <p:cxnSp>
        <p:nvCxnSpPr>
          <p:cNvPr id="9" name="直線コネクタ 8">
            <a:extLst>
              <a:ext uri="{FF2B5EF4-FFF2-40B4-BE49-F238E27FC236}">
                <a16:creationId xmlns:a16="http://schemas.microsoft.com/office/drawing/2014/main" id="{436ED48F-8B9C-46EB-832E-6A2EC93DE5D2}"/>
              </a:ext>
            </a:extLst>
          </p:cNvPr>
          <p:cNvCxnSpPr>
            <a:cxnSpLocks/>
          </p:cNvCxnSpPr>
          <p:nvPr/>
        </p:nvCxnSpPr>
        <p:spPr>
          <a:xfrm>
            <a:off x="3707904" y="414908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8485B0F-9614-45B4-8FBD-463F6455CFFD}"/>
              </a:ext>
            </a:extLst>
          </p:cNvPr>
          <p:cNvCxnSpPr>
            <a:cxnSpLocks/>
          </p:cNvCxnSpPr>
          <p:nvPr/>
        </p:nvCxnSpPr>
        <p:spPr>
          <a:xfrm>
            <a:off x="3707904" y="4365104"/>
            <a:ext cx="1728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192622" y="332656"/>
            <a:ext cx="8555842" cy="1152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fontScale="90000"/>
          </a:bodyPr>
          <a:lstStyle/>
          <a:p>
            <a:pPr eaLnBrk="1" hangingPunct="1"/>
            <a:r>
              <a:rPr lang="ja-JP" altLang="en-US" sz="2400" dirty="0">
                <a:latin typeface="小塚ゴシック Pro H" pitchFamily="34" charset="-128"/>
                <a:ea typeface="小塚ゴシック Pro H" pitchFamily="34" charset="-128"/>
                <a:cs typeface="Arial Narrow" pitchFamily="34" charset="0"/>
              </a:rPr>
              <a:t>　</a:t>
            </a:r>
            <a:r>
              <a:rPr lang="ja-JP" altLang="en-US" sz="4000" b="1" dirty="0">
                <a:solidFill>
                  <a:schemeClr val="tx2"/>
                </a:solidFill>
                <a:latin typeface="ＭＳ Ｐゴシック" panose="020B0600070205080204" pitchFamily="50" charset="-128"/>
                <a:ea typeface="ＭＳ Ｐゴシック" panose="020B0600070205080204" pitchFamily="50" charset="-128"/>
                <a:cs typeface="Arial Narrow" pitchFamily="34" charset="0"/>
              </a:rPr>
              <a:t>補助金プログラム　クラブの参加資格認定</a:t>
            </a:r>
          </a:p>
        </p:txBody>
      </p:sp>
      <p:sp>
        <p:nvSpPr>
          <p:cNvPr id="21506" name="Content Placeholder 2"/>
          <p:cNvSpPr>
            <a:spLocks noGrp="1"/>
          </p:cNvSpPr>
          <p:nvPr>
            <p:ph idx="1"/>
          </p:nvPr>
        </p:nvSpPr>
        <p:spPr bwMode="auto">
          <a:xfrm>
            <a:off x="366196" y="2204864"/>
            <a:ext cx="8411826" cy="41764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p>
            <a:pPr marL="0" indent="0" eaLnBrk="1" hangingPunct="1">
              <a:buFont typeface="Arial" pitchFamily="34" charset="0"/>
              <a:buNone/>
              <a:defRPr/>
            </a:pPr>
            <a:r>
              <a:rPr lang="ja-JP" altLang="en-US" sz="2600" b="1" dirty="0">
                <a:latin typeface="ＭＳ Ｐゴシック" panose="020B0600070205080204" pitchFamily="50" charset="-128"/>
                <a:ea typeface="ＭＳ Ｐゴシック" panose="020B0600070205080204" pitchFamily="50" charset="-128"/>
              </a:rPr>
              <a:t>次の</a:t>
            </a:r>
            <a:r>
              <a:rPr lang="en-US" altLang="ja-JP" sz="2600" b="1" dirty="0">
                <a:latin typeface="ＭＳ Ｐゴシック" panose="020B0600070205080204" pitchFamily="50" charset="-128"/>
                <a:ea typeface="ＭＳ Ｐゴシック" panose="020B0600070205080204" pitchFamily="50" charset="-128"/>
              </a:rPr>
              <a:t>3</a:t>
            </a:r>
            <a:r>
              <a:rPr lang="ja-JP" altLang="en-US" sz="2600" b="1" dirty="0">
                <a:latin typeface="ＭＳ Ｐゴシック" panose="020B0600070205080204" pitchFamily="50" charset="-128"/>
                <a:ea typeface="ＭＳ Ｐゴシック" panose="020B0600070205080204" pitchFamily="50" charset="-128"/>
              </a:rPr>
              <a:t>つの項目を満たしているクラブ</a:t>
            </a:r>
            <a:endParaRPr lang="en-US" altLang="ja-JP" sz="2600" b="1" dirty="0">
              <a:latin typeface="ＭＳ Ｐゴシック" panose="020B0600070205080204" pitchFamily="50" charset="-128"/>
              <a:ea typeface="ＭＳ Ｐゴシック" panose="020B0600070205080204" pitchFamily="50" charset="-128"/>
            </a:endParaRPr>
          </a:p>
          <a:p>
            <a:pPr marL="0" indent="0">
              <a:buNone/>
              <a:defRPr/>
            </a:pPr>
            <a:endParaRPr lang="en-US" altLang="ja-JP" sz="2600" b="1" dirty="0">
              <a:latin typeface="ＭＳ Ｐゴシック" panose="020B0600070205080204" pitchFamily="50" charset="-128"/>
              <a:ea typeface="ＭＳ Ｐゴシック" panose="020B0600070205080204" pitchFamily="50" charset="-128"/>
            </a:endParaRPr>
          </a:p>
          <a:p>
            <a:pPr marL="0" indent="0">
              <a:buNone/>
              <a:defRPr/>
            </a:pPr>
            <a:r>
              <a:rPr lang="ja-JP" altLang="en-US" sz="2600" b="1" dirty="0">
                <a:latin typeface="ＭＳ Ｐゴシック" panose="020B0600070205080204" pitchFamily="50" charset="-128"/>
                <a:ea typeface="ＭＳ Ｐゴシック" panose="020B0600070205080204" pitchFamily="50" charset="-128"/>
              </a:rPr>
              <a:t>１．３年前の年次基金への一人あたりの平均寄付額が０</a:t>
            </a:r>
            <a:endParaRPr lang="en-US" altLang="ja-JP" sz="2600" b="1" dirty="0">
              <a:latin typeface="ＭＳ Ｐゴシック" panose="020B0600070205080204" pitchFamily="50" charset="-128"/>
              <a:ea typeface="ＭＳ Ｐゴシック" panose="020B0600070205080204" pitchFamily="50" charset="-128"/>
            </a:endParaRPr>
          </a:p>
          <a:p>
            <a:pPr marL="0" indent="0">
              <a:spcBef>
                <a:spcPts val="0"/>
              </a:spcBef>
              <a:spcAft>
                <a:spcPts val="1200"/>
              </a:spcAft>
              <a:buNone/>
              <a:defRPr/>
            </a:pPr>
            <a:r>
              <a:rPr lang="en-US" altLang="ja-JP" sz="2600" b="1" dirty="0">
                <a:latin typeface="ＭＳ Ｐゴシック" panose="020B0600070205080204" pitchFamily="50" charset="-128"/>
                <a:ea typeface="ＭＳ Ｐゴシック" panose="020B0600070205080204" pitchFamily="50" charset="-128"/>
              </a:rPr>
              <a:t>    </a:t>
            </a:r>
            <a:r>
              <a:rPr lang="ja-JP" altLang="en-US" sz="2600" b="1" dirty="0">
                <a:latin typeface="ＭＳ Ｐゴシック" panose="020B0600070205080204" pitchFamily="50" charset="-128"/>
                <a:ea typeface="ＭＳ Ｐゴシック" panose="020B0600070205080204" pitchFamily="50" charset="-128"/>
              </a:rPr>
              <a:t>でないクラブ</a:t>
            </a:r>
            <a:endParaRPr lang="en-US" altLang="ja-JP" sz="2600" dirty="0">
              <a:latin typeface="ＭＳ Ｐゴシック" panose="020B0600070205080204" pitchFamily="50" charset="-128"/>
              <a:ea typeface="ＭＳ Ｐゴシック" panose="020B0600070205080204" pitchFamily="50" charset="-128"/>
            </a:endParaRPr>
          </a:p>
          <a:p>
            <a:pPr marL="0" indent="0">
              <a:spcBef>
                <a:spcPts val="0"/>
              </a:spcBef>
              <a:spcAft>
                <a:spcPts val="1200"/>
              </a:spcAft>
              <a:buNone/>
              <a:defRPr/>
            </a:pPr>
            <a:r>
              <a:rPr lang="ja-JP" altLang="en-US" sz="2600" b="1" dirty="0">
                <a:latin typeface="ＭＳ Ｐゴシック" panose="020B0600070205080204" pitchFamily="50" charset="-128"/>
                <a:ea typeface="ＭＳ Ｐゴシック" panose="020B0600070205080204" pitchFamily="50" charset="-128"/>
              </a:rPr>
              <a:t>２．</a:t>
            </a:r>
            <a:r>
              <a:rPr lang="en-US" altLang="ja-JP" sz="2600" b="1" dirty="0">
                <a:latin typeface="ＭＳ Ｐゴシック" panose="020B0600070205080204" pitchFamily="50" charset="-128"/>
                <a:ea typeface="ＭＳ Ｐゴシック" panose="020B0600070205080204" pitchFamily="50" charset="-128"/>
              </a:rPr>
              <a:t>2022-23</a:t>
            </a:r>
            <a:r>
              <a:rPr lang="ja-JP" altLang="en-US" sz="2600" b="1" dirty="0">
                <a:latin typeface="ＭＳ Ｐゴシック" panose="020B0600070205080204" pitchFamily="50" charset="-128"/>
                <a:ea typeface="ＭＳ Ｐゴシック" panose="020B0600070205080204" pitchFamily="50" charset="-128"/>
              </a:rPr>
              <a:t>年度の補</a:t>
            </a:r>
            <a:r>
              <a:rPr lang="ja-JP" altLang="en-US" sz="2600" dirty="0">
                <a:latin typeface="ＭＳ Ｐゴシック" panose="020B0600070205080204" pitchFamily="50" charset="-128"/>
                <a:ea typeface="ＭＳ Ｐゴシック" panose="020B0600070205080204" pitchFamily="50" charset="-128"/>
              </a:rPr>
              <a:t>助金管理セミナーを受講したクラブ</a:t>
            </a:r>
            <a:endParaRPr lang="en-US" altLang="ja-JP" sz="2600" dirty="0">
              <a:latin typeface="ＭＳ Ｐゴシック" panose="020B0600070205080204" pitchFamily="50" charset="-128"/>
              <a:ea typeface="ＭＳ Ｐゴシック" panose="020B0600070205080204" pitchFamily="50" charset="-128"/>
            </a:endParaRPr>
          </a:p>
          <a:p>
            <a:pPr marL="0" indent="0">
              <a:buNone/>
              <a:defRPr/>
            </a:pPr>
            <a:r>
              <a:rPr lang="ja-JP" altLang="en-US" sz="2600" dirty="0">
                <a:latin typeface="ＭＳ Ｐゴシック" panose="020B0600070205080204" pitchFamily="50" charset="-128"/>
                <a:ea typeface="ＭＳ Ｐゴシック" panose="020B0600070205080204" pitchFamily="50" charset="-128"/>
              </a:rPr>
              <a:t>３．</a:t>
            </a:r>
            <a:r>
              <a:rPr lang="en-US" altLang="ja-JP" sz="2600" dirty="0">
                <a:latin typeface="ＭＳ Ｐゴシック" panose="020B0600070205080204" pitchFamily="50" charset="-128"/>
                <a:ea typeface="ＭＳ Ｐゴシック" panose="020B0600070205080204" pitchFamily="50" charset="-128"/>
              </a:rPr>
              <a:t>2022-23</a:t>
            </a:r>
            <a:r>
              <a:rPr lang="ja-JP" altLang="en-US" sz="2600" dirty="0">
                <a:latin typeface="ＭＳ Ｐゴシック" panose="020B0600070205080204" pitchFamily="50" charset="-128"/>
                <a:ea typeface="ＭＳ Ｐゴシック" panose="020B0600070205080204" pitchFamily="50" charset="-128"/>
              </a:rPr>
              <a:t>年度</a:t>
            </a:r>
            <a:r>
              <a:rPr lang="ja-JP" altLang="en-US" sz="2600" b="1" dirty="0">
                <a:latin typeface="ＭＳ Ｐゴシック" panose="020B0600070205080204" pitchFamily="50" charset="-128"/>
                <a:ea typeface="ＭＳ Ｐゴシック" panose="020B0600070205080204" pitchFamily="50" charset="-128"/>
              </a:rPr>
              <a:t>、地区とのＭＯＵ</a:t>
            </a:r>
            <a:r>
              <a:rPr lang="en-US" altLang="ja-JP" sz="2600" b="1" dirty="0">
                <a:latin typeface="ＭＳ Ｐゴシック" panose="020B0600070205080204" pitchFamily="50" charset="-128"/>
                <a:ea typeface="ＭＳ Ｐゴシック" panose="020B0600070205080204" pitchFamily="50" charset="-128"/>
              </a:rPr>
              <a:t>(</a:t>
            </a:r>
            <a:r>
              <a:rPr lang="ja-JP" altLang="en-US" sz="2600" b="1" dirty="0">
                <a:latin typeface="ＭＳ Ｐゴシック" panose="020B0600070205080204" pitchFamily="50" charset="-128"/>
                <a:ea typeface="ＭＳ Ｐゴシック" panose="020B0600070205080204" pitchFamily="50" charset="-128"/>
              </a:rPr>
              <a:t>クラブの覚書）を締結して</a:t>
            </a:r>
            <a:endParaRPr lang="en-US" altLang="ja-JP" sz="2600" b="1" dirty="0">
              <a:latin typeface="ＭＳ Ｐゴシック" panose="020B0600070205080204" pitchFamily="50" charset="-128"/>
              <a:ea typeface="ＭＳ Ｐゴシック" panose="020B0600070205080204" pitchFamily="50" charset="-128"/>
            </a:endParaRPr>
          </a:p>
          <a:p>
            <a:pPr marL="0" indent="0">
              <a:buNone/>
              <a:defRPr/>
            </a:pPr>
            <a:r>
              <a:rPr lang="en-US" altLang="ja-JP" sz="2600" b="1" dirty="0">
                <a:latin typeface="ＭＳ Ｐゴシック" panose="020B0600070205080204" pitchFamily="50" charset="-128"/>
                <a:ea typeface="ＭＳ Ｐゴシック" panose="020B0600070205080204" pitchFamily="50" charset="-128"/>
              </a:rPr>
              <a:t>    </a:t>
            </a:r>
            <a:r>
              <a:rPr lang="ja-JP" altLang="en-US" sz="2600" b="1" dirty="0">
                <a:latin typeface="ＭＳ Ｐゴシック" panose="020B0600070205080204" pitchFamily="50" charset="-128"/>
                <a:ea typeface="ＭＳ Ｐゴシック" panose="020B0600070205080204" pitchFamily="50" charset="-128"/>
              </a:rPr>
              <a:t>いるクラブ</a:t>
            </a:r>
          </a:p>
          <a:p>
            <a:pPr marL="0" indent="0" eaLnBrk="1" hangingPunct="1">
              <a:buNone/>
              <a:defRPr/>
            </a:pPr>
            <a:r>
              <a:rPr lang="ja-JP" altLang="en-US" sz="1800" b="1" dirty="0">
                <a:solidFill>
                  <a:schemeClr val="tx1"/>
                </a:solidFill>
                <a:latin typeface="ＭＳ Ｐゴシック" panose="020B0600070205080204" pitchFamily="50" charset="-128"/>
                <a:ea typeface="ＭＳ Ｐゴシック" panose="020B0600070205080204" pitchFamily="50" charset="-128"/>
              </a:rPr>
              <a:t>　　</a:t>
            </a:r>
            <a:endParaRPr lang="ja-JP" altLang="ja-JP" sz="18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75306305"/>
      </p:ext>
    </p:extLst>
  </p:cSld>
  <p:clrMapOvr>
    <a:masterClrMapping/>
  </p:clrMapOvr>
  <p:transition spd="med"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4DBBC2-C2DB-4E04-BFB5-F7B78CF2AE57}"/>
              </a:ext>
            </a:extLst>
          </p:cNvPr>
          <p:cNvSpPr>
            <a:spLocks noGrp="1"/>
          </p:cNvSpPr>
          <p:nvPr>
            <p:ph type="title"/>
          </p:nvPr>
        </p:nvSpPr>
        <p:spPr/>
        <p:txBody>
          <a:bodyPr>
            <a:normAutofit/>
          </a:bodyPr>
          <a:lstStyle/>
          <a:p>
            <a:r>
              <a:rPr kumimoji="1" lang="ja-JP" altLang="en-US" sz="3600" dirty="0">
                <a:solidFill>
                  <a:schemeClr val="tx2"/>
                </a:solidFill>
                <a:latin typeface="ＭＳ Ｐゴシック" panose="020B0600070205080204" pitchFamily="50" charset="-128"/>
                <a:ea typeface="ＭＳ Ｐゴシック" panose="020B0600070205080204" pitchFamily="50" charset="-128"/>
              </a:rPr>
              <a:t>ローターアクトクラブの支給基準</a:t>
            </a:r>
          </a:p>
        </p:txBody>
      </p:sp>
      <p:sp>
        <p:nvSpPr>
          <p:cNvPr id="3" name="コンテンツ プレースホルダー 2">
            <a:extLst>
              <a:ext uri="{FF2B5EF4-FFF2-40B4-BE49-F238E27FC236}">
                <a16:creationId xmlns:a16="http://schemas.microsoft.com/office/drawing/2014/main" id="{5A5DF64B-FC46-40B9-8FDF-9D882663D8AC}"/>
              </a:ext>
            </a:extLst>
          </p:cNvPr>
          <p:cNvSpPr>
            <a:spLocks noGrp="1"/>
          </p:cNvSpPr>
          <p:nvPr>
            <p:ph idx="1"/>
          </p:nvPr>
        </p:nvSpPr>
        <p:spPr>
          <a:xfrm>
            <a:off x="457200" y="1772816"/>
            <a:ext cx="8229600" cy="4525963"/>
          </a:xfrm>
        </p:spPr>
        <p:txBody>
          <a:bodyPr>
            <a:normAutofit lnSpcReduction="10000"/>
          </a:bodyPr>
          <a:lstStyle/>
          <a:p>
            <a:pPr marL="0" indent="0">
              <a:buNone/>
            </a:pPr>
            <a:r>
              <a:rPr lang="ja-JP" altLang="en-US" sz="2400" dirty="0">
                <a:latin typeface="ＭＳ Ｐゴシック" panose="020B0600070205080204" pitchFamily="50" charset="-128"/>
                <a:ea typeface="ＭＳ Ｐゴシック" panose="020B0600070205080204" pitchFamily="50" charset="-128"/>
              </a:rPr>
              <a:t>１．初年度（</a:t>
            </a:r>
            <a:r>
              <a:rPr lang="en-US" altLang="ja-JP" sz="2400" dirty="0">
                <a:latin typeface="ＭＳ Ｐゴシック" panose="020B0600070205080204" pitchFamily="50" charset="-128"/>
                <a:ea typeface="ＭＳ Ｐゴシック" panose="020B0600070205080204" pitchFamily="50" charset="-128"/>
              </a:rPr>
              <a:t>2022-23</a:t>
            </a:r>
            <a:r>
              <a:rPr lang="ja-JP" altLang="en-US" sz="2400" dirty="0">
                <a:latin typeface="ＭＳ Ｐゴシック" panose="020B0600070205080204" pitchFamily="50" charset="-128"/>
                <a:ea typeface="ＭＳ Ｐゴシック" panose="020B0600070205080204" pitchFamily="50" charset="-128"/>
              </a:rPr>
              <a:t>年度）</a:t>
            </a:r>
            <a:endParaRPr lang="en-US" altLang="ja-JP" sz="2400" dirty="0">
              <a:latin typeface="ＭＳ Ｐゴシック" panose="020B0600070205080204" pitchFamily="50" charset="-128"/>
              <a:ea typeface="ＭＳ Ｐゴシック" panose="020B0600070205080204" pitchFamily="50" charset="-128"/>
            </a:endParaRPr>
          </a:p>
          <a:p>
            <a:pPr marL="0" indent="0">
              <a:spcAft>
                <a:spcPts val="1200"/>
              </a:spcAft>
              <a:buNone/>
            </a:pPr>
            <a:r>
              <a:rPr lang="ja-JP" altLang="en-US" sz="2400" dirty="0">
                <a:latin typeface="ＭＳ Ｐゴシック" panose="020B0600070205080204" pitchFamily="50" charset="-128"/>
                <a:ea typeface="ＭＳ Ｐゴシック" panose="020B0600070205080204" pitchFamily="50" charset="-128"/>
              </a:rPr>
              <a:t>　　　　各アクトクラブ　上限１５００ドル</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２．２，３年後（</a:t>
            </a:r>
            <a:r>
              <a:rPr lang="en-US" altLang="ja-JP" sz="2400" dirty="0">
                <a:latin typeface="ＭＳ Ｐゴシック" panose="020B0600070205080204" pitchFamily="50" charset="-128"/>
                <a:ea typeface="ＭＳ Ｐゴシック" panose="020B0600070205080204" pitchFamily="50" charset="-128"/>
              </a:rPr>
              <a:t>2023-24</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2024-25</a:t>
            </a:r>
            <a:r>
              <a:rPr lang="ja-JP" altLang="en-US" sz="2400" dirty="0">
                <a:latin typeface="ＭＳ Ｐゴシック" panose="020B0600070205080204" pitchFamily="50" charset="-128"/>
                <a:ea typeface="ＭＳ Ｐゴシック" panose="020B0600070205080204" pitchFamily="50" charset="-128"/>
              </a:rPr>
              <a:t>年度）</a:t>
            </a:r>
            <a:endParaRPr lang="en-US" altLang="ja-JP" sz="2400" dirty="0">
              <a:latin typeface="ＭＳ Ｐゴシック" panose="020B0600070205080204" pitchFamily="50" charset="-128"/>
              <a:ea typeface="ＭＳ Ｐゴシック" panose="020B0600070205080204" pitchFamily="50" charset="-128"/>
            </a:endParaRPr>
          </a:p>
          <a:p>
            <a:pPr marL="0" indent="0">
              <a:spcAft>
                <a:spcPts val="1200"/>
              </a:spcAft>
              <a:buNone/>
            </a:pPr>
            <a:r>
              <a:rPr lang="ja-JP" altLang="en-US" sz="2400" dirty="0">
                <a:latin typeface="ＭＳ Ｐゴシック" panose="020B0600070205080204" pitchFamily="50" charset="-128"/>
                <a:ea typeface="ＭＳ Ｐゴシック" panose="020B0600070205080204" pitchFamily="50" charset="-128"/>
              </a:rPr>
              <a:t>　　　　前年度の寄付０クラブ以外は上限１５００ドル</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３．４年後以降（</a:t>
            </a:r>
            <a:r>
              <a:rPr lang="en-US" altLang="ja-JP" sz="2400" dirty="0">
                <a:latin typeface="ＭＳ Ｐゴシック" panose="020B0600070205080204" pitchFamily="50" charset="-128"/>
                <a:ea typeface="ＭＳ Ｐゴシック" panose="020B0600070205080204" pitchFamily="50" charset="-128"/>
              </a:rPr>
              <a:t>2025-26</a:t>
            </a:r>
            <a:r>
              <a:rPr lang="ja-JP" altLang="en-US" sz="2400" dirty="0">
                <a:latin typeface="ＭＳ Ｐゴシック" panose="020B0600070205080204" pitchFamily="50" charset="-128"/>
                <a:ea typeface="ＭＳ Ｐゴシック" panose="020B0600070205080204" pitchFamily="50" charset="-128"/>
              </a:rPr>
              <a:t>年度）</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３年前の目標達成クラブの上限を１５００ドル</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寄付未達（０でない）クラブの上限を１０００ドル</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尚、恒久基金を除きロータリークラブ並みの寄付が</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行われた場合にはロータリークラブの支給基準に</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準ずる（会員数１０名以上）</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3732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dirty="0">
                <a:solidFill>
                  <a:schemeClr val="tx2"/>
                </a:solidFill>
                <a:latin typeface="ＭＳ Ｐゴシック" panose="020B0600070205080204" pitchFamily="50" charset="-128"/>
                <a:ea typeface="ＭＳ Ｐゴシック" panose="020B0600070205080204" pitchFamily="50" charset="-128"/>
                <a:cs typeface="Arial Narrow" pitchFamily="34" charset="0"/>
              </a:rPr>
              <a:t>補助金支給の条件と注意点</a:t>
            </a:r>
            <a:endParaRPr kumimoji="1" lang="ja-JP" altLang="en-US" sz="3600" b="1" dirty="0">
              <a:solidFill>
                <a:schemeClr val="tx2"/>
              </a:solidFill>
              <a:ea typeface="ＭＳ Ｐゴシック" panose="020B0600070205080204" pitchFamily="50" charset="-128"/>
            </a:endParaRPr>
          </a:p>
        </p:txBody>
      </p:sp>
      <p:sp>
        <p:nvSpPr>
          <p:cNvPr id="3" name="コンテンツ プレースホルダー 2"/>
          <p:cNvSpPr>
            <a:spLocks noGrp="1"/>
          </p:cNvSpPr>
          <p:nvPr>
            <p:ph idx="1"/>
          </p:nvPr>
        </p:nvSpPr>
        <p:spPr>
          <a:xfrm>
            <a:off x="428596" y="1614477"/>
            <a:ext cx="9255972" cy="4687200"/>
          </a:xfrm>
        </p:spPr>
        <p:txBody>
          <a:bodyPr>
            <a:normAutofit/>
          </a:bodyPr>
          <a:lstStyle/>
          <a:p>
            <a:pPr marL="0" lvl="0" indent="0" defTabSz="457200" fontAlgn="base">
              <a:spcBef>
                <a:spcPts val="0"/>
              </a:spcBef>
              <a:spcAft>
                <a:spcPct val="0"/>
              </a:spcAft>
              <a:buClrTx/>
              <a:buSzTx/>
              <a:buNone/>
              <a:defRPr/>
            </a:pPr>
            <a:r>
              <a:rPr kumimoji="0" lang="ja-JP" altLang="en-US" sz="2200" b="1" kern="1200" dirty="0">
                <a:latin typeface="ＭＳ Ｐゴシック"/>
                <a:ea typeface="ＭＳ Ｐゴシック"/>
              </a:rPr>
              <a:t>　</a:t>
            </a:r>
            <a:r>
              <a:rPr kumimoji="0" lang="ja-JP" altLang="en-US" sz="2000" b="1" kern="1200" dirty="0">
                <a:latin typeface="ＭＳ Ｐゴシック"/>
                <a:ea typeface="ＭＳ Ｐゴシック"/>
              </a:rPr>
              <a:t>１．ロータリアンが積極的、直接的に参加するプロジェクトであること</a:t>
            </a:r>
            <a:endParaRPr kumimoji="0" lang="en-US" altLang="ja-JP" sz="2000" b="1" kern="1200" dirty="0">
              <a:latin typeface="ＭＳ Ｐゴシック"/>
              <a:ea typeface="ＭＳ Ｐゴシック"/>
            </a:endParaRPr>
          </a:p>
          <a:p>
            <a:pPr marL="0" lvl="0" indent="0" defTabSz="457200" fontAlgn="base">
              <a:spcBef>
                <a:spcPts val="480"/>
              </a:spcBef>
              <a:spcAft>
                <a:spcPts val="1200"/>
              </a:spcAft>
              <a:buClrTx/>
              <a:buSzTx/>
              <a:buNone/>
              <a:defRPr/>
            </a:pPr>
            <a:r>
              <a:rPr kumimoji="0" lang="ja-JP" altLang="en-US" sz="2000" b="1" kern="1200" dirty="0">
                <a:latin typeface="ＭＳ Ｐゴシック"/>
                <a:ea typeface="ＭＳ Ｐゴシック"/>
              </a:rPr>
              <a:t>　　　</a:t>
            </a:r>
            <a:r>
              <a:rPr kumimoji="0" lang="en-US" altLang="ja-JP" sz="2000" b="1" kern="1200" dirty="0">
                <a:latin typeface="ＭＳ Ｐゴシック"/>
                <a:ea typeface="ＭＳ Ｐゴシック"/>
              </a:rPr>
              <a:t>(</a:t>
            </a:r>
            <a:r>
              <a:rPr kumimoji="0" lang="ja-JP" altLang="en-US" sz="2000" b="1" kern="1200" dirty="0">
                <a:latin typeface="ＭＳ Ｐゴシック"/>
                <a:ea typeface="ＭＳ Ｐゴシック"/>
              </a:rPr>
              <a:t>ロータリーのプロジェクトである事が目に見えて識別できること）</a:t>
            </a:r>
          </a:p>
          <a:p>
            <a:pPr marL="0" lvl="0" indent="0" defTabSz="457200" fontAlgn="base">
              <a:spcBef>
                <a:spcPts val="0"/>
              </a:spcBef>
              <a:spcAft>
                <a:spcPts val="1200"/>
              </a:spcAft>
              <a:buClrTx/>
              <a:buSzTx/>
              <a:buNone/>
              <a:defRPr/>
            </a:pPr>
            <a:r>
              <a:rPr kumimoji="0" lang="ja-JP" altLang="en-US" sz="2000" b="1" kern="1200" dirty="0">
                <a:latin typeface="ＭＳ Ｐゴシック"/>
                <a:ea typeface="ＭＳ Ｐゴシック"/>
              </a:rPr>
              <a:t>　２．クラブ拠出金の金額は問いません。</a:t>
            </a:r>
          </a:p>
          <a:p>
            <a:pPr marL="0" indent="0">
              <a:spcBef>
                <a:spcPts val="0"/>
              </a:spcBef>
              <a:buNone/>
              <a:defRPr/>
            </a:pPr>
            <a:r>
              <a:rPr kumimoji="0" lang="ja-JP" altLang="en-US" sz="2000" b="1" kern="1200" dirty="0">
                <a:latin typeface="ＭＳ Ｐゴシック"/>
                <a:ea typeface="ＭＳ Ｐゴシック"/>
              </a:rPr>
              <a:t>　３．プロジェクトの実施は、</a:t>
            </a:r>
            <a:r>
              <a:rPr kumimoji="0" lang="en-US" altLang="ja-JP" sz="2000" b="1" kern="1200" dirty="0">
                <a:latin typeface="ＭＳ Ｐゴシック"/>
                <a:ea typeface="ＭＳ Ｐゴシック"/>
              </a:rPr>
              <a:t>2022</a:t>
            </a:r>
            <a:r>
              <a:rPr kumimoji="0" lang="ja-JP" altLang="en-US" sz="2000" b="1" kern="1200" dirty="0">
                <a:latin typeface="ＭＳ Ｐゴシック"/>
                <a:ea typeface="ＭＳ Ｐゴシック"/>
              </a:rPr>
              <a:t>年</a:t>
            </a:r>
            <a:r>
              <a:rPr kumimoji="0" lang="en-US" altLang="ja-JP" sz="2000" b="1" kern="1200" dirty="0">
                <a:latin typeface="ＭＳ Ｐゴシック"/>
                <a:ea typeface="ＭＳ Ｐゴシック"/>
              </a:rPr>
              <a:t>8</a:t>
            </a:r>
            <a:r>
              <a:rPr kumimoji="0" lang="ja-JP" altLang="en-US" sz="2000" b="1" kern="1200" dirty="0">
                <a:latin typeface="ＭＳ Ｐゴシック"/>
                <a:ea typeface="ＭＳ Ｐゴシック"/>
              </a:rPr>
              <a:t>月</a:t>
            </a:r>
            <a:r>
              <a:rPr kumimoji="0" lang="en-US" altLang="ja-JP" sz="2000" b="1" kern="1200" dirty="0">
                <a:latin typeface="ＭＳ Ｐゴシック"/>
                <a:ea typeface="ＭＳ Ｐゴシック"/>
              </a:rPr>
              <a:t>1</a:t>
            </a:r>
            <a:r>
              <a:rPr kumimoji="0" lang="ja-JP" altLang="en-US" sz="2000" b="1" kern="1200" dirty="0">
                <a:latin typeface="ＭＳ Ｐゴシック"/>
                <a:ea typeface="ＭＳ Ｐゴシック"/>
              </a:rPr>
              <a:t>日以降で、最終実施日は</a:t>
            </a:r>
            <a:r>
              <a:rPr kumimoji="0" lang="en-US" altLang="ja-JP" sz="2000" b="1" kern="1200" dirty="0">
                <a:latin typeface="ＭＳ Ｐゴシック"/>
                <a:ea typeface="ＭＳ Ｐゴシック"/>
              </a:rPr>
              <a:t>2023</a:t>
            </a:r>
            <a:r>
              <a:rPr kumimoji="0" lang="ja-JP" altLang="en-US" sz="2000" b="1" kern="1200" dirty="0">
                <a:latin typeface="ＭＳ Ｐゴシック"/>
                <a:ea typeface="ＭＳ Ｐゴシック"/>
              </a:rPr>
              <a:t>年</a:t>
            </a:r>
            <a:r>
              <a:rPr kumimoji="0" lang="en-US" altLang="ja-JP" sz="2000" b="1" kern="1200" dirty="0">
                <a:latin typeface="ＭＳ Ｐゴシック"/>
                <a:ea typeface="ＭＳ Ｐゴシック"/>
              </a:rPr>
              <a:t>4</a:t>
            </a:r>
            <a:r>
              <a:rPr kumimoji="0" lang="ja-JP" altLang="en-US" sz="2000" b="1" kern="1200" dirty="0">
                <a:latin typeface="ＭＳ Ｐゴシック"/>
                <a:ea typeface="ＭＳ Ｐゴシック"/>
              </a:rPr>
              <a:t>月</a:t>
            </a:r>
            <a:r>
              <a:rPr kumimoji="0" lang="en-US" altLang="ja-JP" sz="2000" b="1" kern="1200" dirty="0">
                <a:latin typeface="ＭＳ Ｐゴシック"/>
                <a:ea typeface="ＭＳ Ｐゴシック"/>
              </a:rPr>
              <a:t>30</a:t>
            </a:r>
          </a:p>
          <a:p>
            <a:pPr marL="0" indent="0">
              <a:spcBef>
                <a:spcPts val="480"/>
              </a:spcBef>
              <a:spcAft>
                <a:spcPts val="1200"/>
              </a:spcAft>
              <a:buNone/>
              <a:defRPr/>
            </a:pPr>
            <a:r>
              <a:rPr kumimoji="0" lang="ja-JP" altLang="en-US" sz="2000" b="1" kern="1200" dirty="0">
                <a:latin typeface="ＭＳ Ｐゴシック"/>
                <a:ea typeface="ＭＳ Ｐゴシック"/>
              </a:rPr>
              <a:t>　　　日までとします。</a:t>
            </a:r>
            <a:endParaRPr kumimoji="0" lang="en-US" altLang="ja-JP" sz="2000" b="1" kern="1200" dirty="0">
              <a:latin typeface="ＭＳ Ｐゴシック"/>
              <a:ea typeface="ＭＳ Ｐゴシック"/>
            </a:endParaRPr>
          </a:p>
          <a:p>
            <a:pPr marL="0" lvl="0" indent="0" defTabSz="457200" fontAlgn="base">
              <a:spcBef>
                <a:spcPts val="0"/>
              </a:spcBef>
              <a:spcAft>
                <a:spcPct val="0"/>
              </a:spcAft>
              <a:buClrTx/>
              <a:buSzTx/>
              <a:buNone/>
              <a:defRPr/>
            </a:pPr>
            <a:r>
              <a:rPr kumimoji="0" lang="ja-JP" altLang="en-US" sz="2000" b="1" kern="1200" dirty="0">
                <a:latin typeface="ＭＳ Ｐゴシック"/>
                <a:ea typeface="ＭＳ Ｐゴシック"/>
              </a:rPr>
              <a:t>　４．補助金支給金額はあくまでも上限とし、ご自身のクラブが必要とする</a:t>
            </a:r>
            <a:endParaRPr kumimoji="0" lang="en-US" altLang="ja-JP" sz="2000" b="1" kern="1200" dirty="0">
              <a:latin typeface="ＭＳ Ｐゴシック"/>
              <a:ea typeface="ＭＳ Ｐゴシック"/>
            </a:endParaRPr>
          </a:p>
          <a:p>
            <a:pPr marL="0" lvl="0" indent="0" defTabSz="457200" fontAlgn="base">
              <a:spcBef>
                <a:spcPts val="480"/>
              </a:spcBef>
              <a:spcAft>
                <a:spcPts val="1200"/>
              </a:spcAft>
              <a:buClrTx/>
              <a:buSzTx/>
              <a:buNone/>
              <a:defRPr/>
            </a:pPr>
            <a:r>
              <a:rPr kumimoji="0" lang="ja-JP" altLang="en-US" sz="2000" b="1" kern="1200" dirty="0">
                <a:latin typeface="ＭＳ Ｐゴシック"/>
                <a:ea typeface="ＭＳ Ｐゴシック"/>
              </a:rPr>
              <a:t>　　　補助金申請をお願いします。</a:t>
            </a:r>
            <a:endParaRPr kumimoji="0" lang="en-US" altLang="ja-JP" sz="2000" b="1" kern="1200" dirty="0">
              <a:latin typeface="ＭＳ Ｐゴシック"/>
              <a:ea typeface="ＭＳ Ｐゴシック"/>
            </a:endParaRPr>
          </a:p>
          <a:p>
            <a:pPr marL="0" lvl="0" indent="0" defTabSz="457200" fontAlgn="base">
              <a:spcBef>
                <a:spcPts val="0"/>
              </a:spcBef>
              <a:spcAft>
                <a:spcPts val="1200"/>
              </a:spcAft>
              <a:buClrTx/>
              <a:buSzTx/>
              <a:buNone/>
              <a:defRPr/>
            </a:pPr>
            <a:r>
              <a:rPr kumimoji="0" lang="ja-JP" altLang="en-US" sz="2000" b="1" kern="1200" dirty="0">
                <a:latin typeface="ＭＳ Ｐゴシック"/>
                <a:ea typeface="ＭＳ Ｐゴシック"/>
              </a:rPr>
              <a:t>　５．報道機関、クラブ会報、Ｗｅｂサイト等でプロジェクトを広報すること</a:t>
            </a:r>
            <a:endParaRPr kumimoji="0" lang="en-US" altLang="ja-JP" sz="2000" b="1" kern="1200" dirty="0">
              <a:latin typeface="ＭＳ Ｐゴシック"/>
              <a:ea typeface="ＭＳ Ｐゴシック"/>
            </a:endParaRPr>
          </a:p>
          <a:p>
            <a:pPr marL="0" lvl="0" indent="0" defTabSz="457200" fontAlgn="base">
              <a:spcBef>
                <a:spcPts val="0"/>
              </a:spcBef>
              <a:spcAft>
                <a:spcPct val="0"/>
              </a:spcAft>
              <a:buClrTx/>
              <a:buSzTx/>
              <a:buNone/>
              <a:defRPr/>
            </a:pPr>
            <a:r>
              <a:rPr kumimoji="0" lang="ja-JP" altLang="en-US" sz="2000" b="1" kern="1200" dirty="0">
                <a:latin typeface="ＭＳ Ｐゴシック"/>
                <a:ea typeface="ＭＳ Ｐゴシック"/>
              </a:rPr>
              <a:t>　６．補助金申請の際はドル申請とする。換算レートは</a:t>
            </a:r>
            <a:r>
              <a:rPr kumimoji="0" lang="en-US" altLang="ja-JP" sz="2000" b="1" kern="1200" dirty="0">
                <a:latin typeface="ＭＳ Ｐゴシック"/>
                <a:ea typeface="ＭＳ Ｐゴシック"/>
              </a:rPr>
              <a:t>2022</a:t>
            </a:r>
            <a:r>
              <a:rPr kumimoji="0" lang="ja-JP" altLang="en-US" sz="2000" b="1" kern="1200" dirty="0">
                <a:latin typeface="ＭＳ Ｐゴシック"/>
                <a:ea typeface="ＭＳ Ｐゴシック"/>
              </a:rPr>
              <a:t>年</a:t>
            </a:r>
            <a:r>
              <a:rPr kumimoji="0" lang="en-US" altLang="ja-JP" sz="2000" b="1" kern="1200" dirty="0">
                <a:latin typeface="ＭＳ Ｐゴシック"/>
                <a:ea typeface="ＭＳ Ｐゴシック"/>
              </a:rPr>
              <a:t>5</a:t>
            </a:r>
            <a:r>
              <a:rPr kumimoji="0" lang="ja-JP" altLang="en-US" sz="2000" b="1" kern="1200" dirty="0">
                <a:latin typeface="ＭＳ Ｐゴシック"/>
                <a:ea typeface="ＭＳ Ｐゴシック"/>
              </a:rPr>
              <a:t>月の</a:t>
            </a:r>
            <a:endParaRPr kumimoji="0" lang="en-US" altLang="ja-JP" sz="2000" b="1" kern="1200" dirty="0">
              <a:latin typeface="ＭＳ Ｐゴシック"/>
              <a:ea typeface="ＭＳ Ｐゴシック"/>
            </a:endParaRPr>
          </a:p>
          <a:p>
            <a:pPr marL="0" lvl="0" indent="0" defTabSz="457200" fontAlgn="base">
              <a:spcBef>
                <a:spcPts val="480"/>
              </a:spcBef>
              <a:spcAft>
                <a:spcPts val="600"/>
              </a:spcAft>
              <a:buClrTx/>
              <a:buSzTx/>
              <a:buNone/>
              <a:defRPr/>
            </a:pPr>
            <a:r>
              <a:rPr kumimoji="0" lang="ja-JP" altLang="en-US" sz="2000" b="1" kern="1200" dirty="0">
                <a:latin typeface="ＭＳ Ｐゴシック"/>
                <a:ea typeface="ＭＳ Ｐゴシック"/>
              </a:rPr>
              <a:t>　　　 ロータリーレートとします。支給は申請時のレートで支給します。</a:t>
            </a:r>
          </a:p>
          <a:p>
            <a:pPr marL="0" lvl="0" indent="0" defTabSz="457200" fontAlgn="base">
              <a:spcAft>
                <a:spcPct val="0"/>
              </a:spcAft>
              <a:buClrTx/>
              <a:buSzTx/>
              <a:buNone/>
              <a:defRPr/>
            </a:pPr>
            <a:r>
              <a:rPr kumimoji="0" lang="ja-JP" altLang="en-US" sz="2000" b="1" kern="1200" dirty="0">
                <a:solidFill>
                  <a:srgbClr val="00246C"/>
                </a:solidFill>
                <a:latin typeface="ＭＳ Ｐゴシック"/>
                <a:ea typeface="ＭＳ Ｐゴシック"/>
              </a:rPr>
              <a:t>　</a:t>
            </a:r>
            <a:endParaRPr kumimoji="1" lang="ja-JP" altLang="en-US" dirty="0"/>
          </a:p>
        </p:txBody>
      </p:sp>
    </p:spTree>
    <p:extLst>
      <p:ext uri="{BB962C8B-B14F-4D97-AF65-F5344CB8AC3E}">
        <p14:creationId xmlns:p14="http://schemas.microsoft.com/office/powerpoint/2010/main" val="65517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0" y="692696"/>
            <a:ext cx="8582025" cy="5256584"/>
          </a:xfrm>
        </p:spPr>
        <p:txBody>
          <a:bodyPr>
            <a:normAutofit fontScale="47500" lnSpcReduction="20000"/>
          </a:bodyPr>
          <a:lstStyle/>
          <a:p>
            <a:pPr marL="0" lvl="0" indent="0" defTabSz="457200" fontAlgn="base">
              <a:lnSpc>
                <a:spcPct val="120000"/>
              </a:lnSpc>
              <a:spcAft>
                <a:spcPts val="1200"/>
              </a:spcAft>
              <a:buClrTx/>
              <a:buSzTx/>
              <a:buNone/>
              <a:defRPr/>
            </a:pPr>
            <a:r>
              <a:rPr kumimoji="0" lang="ja-JP" altLang="en-US" sz="2200" b="1" kern="1200" dirty="0">
                <a:solidFill>
                  <a:srgbClr val="00246C"/>
                </a:solidFill>
                <a:latin typeface="ＭＳ Ｐゴシック"/>
                <a:ea typeface="ＭＳ Ｐゴシック"/>
              </a:rPr>
              <a:t>　</a:t>
            </a:r>
            <a:r>
              <a:rPr kumimoji="0" lang="ja-JP" altLang="en-US" sz="4200" b="1" kern="1200" dirty="0">
                <a:latin typeface="ＭＳ Ｐゴシック" panose="020B0600070205080204" pitchFamily="50" charset="-128"/>
                <a:ea typeface="ＭＳ Ｐゴシック" panose="020B0600070205080204" pitchFamily="50" charset="-128"/>
              </a:rPr>
              <a:t>７．プロジェクト終了後１ヶ月以内に最終報告書を提出すること　最終</a:t>
            </a:r>
            <a:endParaRPr kumimoji="0" lang="en-US" altLang="ja-JP" sz="4200" b="1" kern="1200" dirty="0">
              <a:latin typeface="ＭＳ Ｐゴシック" panose="020B0600070205080204" pitchFamily="50" charset="-128"/>
              <a:ea typeface="ＭＳ Ｐゴシック" panose="020B0600070205080204" pitchFamily="50" charset="-128"/>
            </a:endParaRPr>
          </a:p>
          <a:p>
            <a:pPr marL="0" lvl="0" indent="0" defTabSz="457200" fontAlgn="base">
              <a:lnSpc>
                <a:spcPct val="120000"/>
              </a:lnSpc>
              <a:spcBef>
                <a:spcPts val="0"/>
              </a:spcBef>
              <a:spcAft>
                <a:spcPts val="1200"/>
              </a:spcAft>
              <a:buClrTx/>
              <a:buSzTx/>
              <a:buNone/>
              <a:defRPr/>
            </a:pPr>
            <a:r>
              <a:rPr kumimoji="0" lang="ja-JP" altLang="en-US" sz="4200" b="1" kern="1200" dirty="0">
                <a:latin typeface="ＭＳ Ｐゴシック" panose="020B0600070205080204" pitchFamily="50" charset="-128"/>
                <a:ea typeface="ＭＳ Ｐゴシック" panose="020B0600070205080204" pitchFamily="50" charset="-128"/>
              </a:rPr>
              <a:t>　　　報告書の提出期限は</a:t>
            </a:r>
            <a:r>
              <a:rPr kumimoji="0" lang="en-US" altLang="ja-JP" sz="4200" b="1" kern="1200" dirty="0">
                <a:latin typeface="ＭＳ Ｐゴシック" panose="020B0600070205080204" pitchFamily="50" charset="-128"/>
                <a:ea typeface="ＭＳ Ｐゴシック" panose="020B0600070205080204" pitchFamily="50" charset="-128"/>
              </a:rPr>
              <a:t>2023</a:t>
            </a:r>
            <a:r>
              <a:rPr kumimoji="0" lang="ja-JP" altLang="en-US" sz="4200" b="1" kern="1200" dirty="0">
                <a:latin typeface="ＭＳ Ｐゴシック" panose="020B0600070205080204" pitchFamily="50" charset="-128"/>
                <a:ea typeface="ＭＳ Ｐゴシック" panose="020B0600070205080204" pitchFamily="50" charset="-128"/>
              </a:rPr>
              <a:t>年</a:t>
            </a:r>
            <a:r>
              <a:rPr kumimoji="0" lang="en-US" altLang="ja-JP" sz="4200" b="1" kern="1200" dirty="0">
                <a:latin typeface="ＭＳ Ｐゴシック" panose="020B0600070205080204" pitchFamily="50" charset="-128"/>
                <a:ea typeface="ＭＳ Ｐゴシック" panose="020B0600070205080204" pitchFamily="50" charset="-128"/>
              </a:rPr>
              <a:t>5</a:t>
            </a:r>
            <a:r>
              <a:rPr kumimoji="0" lang="ja-JP" altLang="en-US" sz="4200" b="1" kern="1200" dirty="0">
                <a:latin typeface="ＭＳ Ｐゴシック" panose="020B0600070205080204" pitchFamily="50" charset="-128"/>
                <a:ea typeface="ＭＳ Ｐゴシック" panose="020B0600070205080204" pitchFamily="50" charset="-128"/>
              </a:rPr>
              <a:t>月</a:t>
            </a:r>
            <a:r>
              <a:rPr kumimoji="0" lang="en-US" altLang="ja-JP" sz="4200" b="1" kern="1200" dirty="0">
                <a:latin typeface="ＭＳ Ｐゴシック" panose="020B0600070205080204" pitchFamily="50" charset="-128"/>
                <a:ea typeface="ＭＳ Ｐゴシック" panose="020B0600070205080204" pitchFamily="50" charset="-128"/>
              </a:rPr>
              <a:t>31</a:t>
            </a:r>
            <a:r>
              <a:rPr kumimoji="0" lang="ja-JP" altLang="en-US" sz="4200" b="1" kern="1200" dirty="0">
                <a:latin typeface="ＭＳ Ｐゴシック" panose="020B0600070205080204" pitchFamily="50" charset="-128"/>
                <a:ea typeface="ＭＳ Ｐゴシック" panose="020B0600070205080204" pitchFamily="50" charset="-128"/>
              </a:rPr>
              <a:t>日します。</a:t>
            </a:r>
          </a:p>
          <a:p>
            <a:pPr marL="0" lvl="0" indent="0" defTabSz="457200" fontAlgn="base">
              <a:lnSpc>
                <a:spcPct val="120000"/>
              </a:lnSpc>
              <a:spcAft>
                <a:spcPts val="1200"/>
              </a:spcAft>
              <a:buClrTx/>
              <a:buSzTx/>
              <a:buNone/>
              <a:defRPr/>
            </a:pPr>
            <a:r>
              <a:rPr kumimoji="0" lang="ja-JP" altLang="en-US" sz="4200" b="1" kern="1200" dirty="0">
                <a:latin typeface="ＭＳ Ｐゴシック" panose="020B0600070205080204" pitchFamily="50" charset="-128"/>
                <a:ea typeface="ＭＳ Ｐゴシック" panose="020B0600070205080204" pitchFamily="50" charset="-128"/>
              </a:rPr>
              <a:t>  ８．「ロータリー財団地区補助金とグローバル補助金授与と受諾の条件」</a:t>
            </a:r>
          </a:p>
          <a:p>
            <a:pPr marL="0" lvl="0" indent="0" defTabSz="457200" fontAlgn="base">
              <a:lnSpc>
                <a:spcPct val="120000"/>
              </a:lnSpc>
              <a:spcBef>
                <a:spcPts val="0"/>
              </a:spcBef>
              <a:spcAft>
                <a:spcPts val="1200"/>
              </a:spcAft>
              <a:buClrTx/>
              <a:buSzTx/>
              <a:buNone/>
              <a:defRPr/>
            </a:pPr>
            <a:r>
              <a:rPr kumimoji="0" lang="ja-JP" altLang="en-US" sz="4200" b="1" kern="1200" dirty="0">
                <a:latin typeface="ＭＳ Ｐゴシック" panose="020B0600070205080204" pitchFamily="50" charset="-128"/>
                <a:ea typeface="ＭＳ Ｐゴシック" panose="020B0600070205080204" pitchFamily="50" charset="-128"/>
              </a:rPr>
              <a:t>　　　を遵守すること</a:t>
            </a:r>
          </a:p>
          <a:p>
            <a:pPr marL="0" lvl="0" indent="0" defTabSz="457200" fontAlgn="base">
              <a:lnSpc>
                <a:spcPct val="120000"/>
              </a:lnSpc>
              <a:spcAft>
                <a:spcPts val="1200"/>
              </a:spcAft>
              <a:buClrTx/>
              <a:buSzTx/>
              <a:buNone/>
              <a:defRPr/>
            </a:pPr>
            <a:r>
              <a:rPr kumimoji="0" lang="ja-JP" altLang="en-US" sz="4200" b="1" kern="1200" dirty="0">
                <a:latin typeface="ＭＳ Ｐゴシック" panose="020B0600070205080204" pitchFamily="50" charset="-128"/>
                <a:ea typeface="ＭＳ Ｐゴシック" panose="020B0600070205080204" pitchFamily="50" charset="-128"/>
              </a:rPr>
              <a:t>　９．地区補助金の申請は</a:t>
            </a:r>
            <a:r>
              <a:rPr kumimoji="0" lang="en-US" altLang="ja-JP" sz="4200" b="1" kern="1200" dirty="0">
                <a:latin typeface="ＭＳ Ｐゴシック" panose="020B0600070205080204" pitchFamily="50" charset="-128"/>
                <a:ea typeface="ＭＳ Ｐゴシック" panose="020B0600070205080204" pitchFamily="50" charset="-128"/>
              </a:rPr>
              <a:t>1</a:t>
            </a:r>
            <a:r>
              <a:rPr kumimoji="0" lang="ja-JP" altLang="en-US" sz="4200" b="1" kern="1200" dirty="0">
                <a:latin typeface="ＭＳ Ｐゴシック" panose="020B0600070205080204" pitchFamily="50" charset="-128"/>
                <a:ea typeface="ＭＳ Ｐゴシック" panose="020B0600070205080204" pitchFamily="50" charset="-128"/>
              </a:rPr>
              <a:t>クラブ</a:t>
            </a:r>
            <a:r>
              <a:rPr kumimoji="0" lang="en-US" altLang="ja-JP" sz="4200" b="1" kern="1200" dirty="0">
                <a:latin typeface="ＭＳ Ｐゴシック" panose="020B0600070205080204" pitchFamily="50" charset="-128"/>
                <a:ea typeface="ＭＳ Ｐゴシック" panose="020B0600070205080204" pitchFamily="50" charset="-128"/>
              </a:rPr>
              <a:t>1</a:t>
            </a:r>
            <a:r>
              <a:rPr kumimoji="0" lang="ja-JP" altLang="en-US" sz="4200" b="1" kern="1200" dirty="0">
                <a:latin typeface="ＭＳ Ｐゴシック" panose="020B0600070205080204" pitchFamily="50" charset="-128"/>
                <a:ea typeface="ＭＳ Ｐゴシック" panose="020B0600070205080204" pitchFamily="50" charset="-128"/>
              </a:rPr>
              <a:t>件とします。但し、クラブ合同プロジェクト</a:t>
            </a:r>
            <a:endParaRPr kumimoji="0" lang="en-US" altLang="ja-JP" sz="4200" b="1" kern="1200" dirty="0">
              <a:latin typeface="ＭＳ Ｐゴシック" panose="020B0600070205080204" pitchFamily="50" charset="-128"/>
              <a:ea typeface="ＭＳ Ｐゴシック" panose="020B0600070205080204" pitchFamily="50" charset="-128"/>
            </a:endParaRPr>
          </a:p>
          <a:p>
            <a:pPr marL="0" lvl="0" indent="0" defTabSz="457200" fontAlgn="base">
              <a:lnSpc>
                <a:spcPct val="120000"/>
              </a:lnSpc>
              <a:spcAft>
                <a:spcPts val="1200"/>
              </a:spcAft>
              <a:buClrTx/>
              <a:buSzTx/>
              <a:buNone/>
              <a:defRPr/>
            </a:pPr>
            <a:r>
              <a:rPr kumimoji="0" lang="ja-JP" altLang="en-US" sz="4200" b="1" kern="1200" dirty="0">
                <a:latin typeface="ＭＳ Ｐゴシック" panose="020B0600070205080204" pitchFamily="50" charset="-128"/>
                <a:ea typeface="ＭＳ Ｐゴシック" panose="020B0600070205080204" pitchFamily="50" charset="-128"/>
              </a:rPr>
              <a:t>　　　で代表クラブではないクラブは、別途他の地区補助金申請が可能</a:t>
            </a:r>
            <a:endParaRPr kumimoji="0" lang="en-US" altLang="ja-JP" sz="4200" b="1" kern="1200" dirty="0">
              <a:latin typeface="ＭＳ Ｐゴシック" panose="020B0600070205080204" pitchFamily="50" charset="-128"/>
              <a:ea typeface="ＭＳ Ｐゴシック" panose="020B0600070205080204" pitchFamily="50" charset="-128"/>
            </a:endParaRPr>
          </a:p>
          <a:p>
            <a:pPr marL="0" lvl="0" indent="0" defTabSz="457200" fontAlgn="base">
              <a:lnSpc>
                <a:spcPct val="120000"/>
              </a:lnSpc>
              <a:spcAft>
                <a:spcPts val="1200"/>
              </a:spcAft>
              <a:buClrTx/>
              <a:buSzTx/>
              <a:buNone/>
              <a:defRPr/>
            </a:pPr>
            <a:r>
              <a:rPr kumimoji="0" lang="ja-JP" altLang="en-US" sz="4200" b="1" kern="1200" dirty="0">
                <a:latin typeface="ＭＳ Ｐゴシック" panose="020B0600070205080204" pitchFamily="50" charset="-128"/>
                <a:ea typeface="ＭＳ Ｐゴシック" panose="020B0600070205080204" pitchFamily="50" charset="-128"/>
              </a:rPr>
              <a:t>　　　となります。</a:t>
            </a:r>
            <a:endParaRPr kumimoji="0" lang="en-US" altLang="ja-JP" sz="4200" b="1" kern="1200" dirty="0">
              <a:latin typeface="ＭＳ Ｐゴシック" panose="020B0600070205080204" pitchFamily="50" charset="-128"/>
              <a:ea typeface="ＭＳ Ｐゴシック" panose="020B0600070205080204" pitchFamily="50" charset="-128"/>
            </a:endParaRPr>
          </a:p>
          <a:p>
            <a:pPr marL="0" lvl="0" indent="0" defTabSz="457200" fontAlgn="base">
              <a:spcAft>
                <a:spcPct val="0"/>
              </a:spcAft>
              <a:buClrTx/>
              <a:buSzTx/>
              <a:buNone/>
              <a:defRPr/>
            </a:pPr>
            <a:endParaRPr kumimoji="0" lang="ja-JP" altLang="en-US" sz="2000" b="1" kern="1200" dirty="0">
              <a:solidFill>
                <a:schemeClr val="tx1"/>
              </a:solidFill>
              <a:latin typeface="ＭＳ Ｐゴシック"/>
              <a:ea typeface="ＭＳ Ｐゴシック"/>
            </a:endParaRPr>
          </a:p>
          <a:p>
            <a:endParaRPr kumimoji="1" lang="ja-JP" altLang="en-US" dirty="0"/>
          </a:p>
        </p:txBody>
      </p:sp>
    </p:spTree>
    <p:extLst>
      <p:ext uri="{BB962C8B-B14F-4D97-AF65-F5344CB8AC3E}">
        <p14:creationId xmlns:p14="http://schemas.microsoft.com/office/powerpoint/2010/main" val="289379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103844" cy="840156"/>
          </a:xfrm>
        </p:spPr>
        <p:txBody>
          <a:bodyPr>
            <a:normAutofit/>
          </a:bodyPr>
          <a:lstStyle/>
          <a:p>
            <a:r>
              <a:rPr lang="ja-JP" altLang="en-US" dirty="0">
                <a:solidFill>
                  <a:schemeClr val="tx2"/>
                </a:solidFill>
                <a:latin typeface="ＭＳ Ｐゴシック" panose="020B0600070205080204" pitchFamily="50" charset="-128"/>
                <a:ea typeface="ＭＳ Ｐゴシック" panose="020B0600070205080204" pitchFamily="50" charset="-128"/>
                <a:cs typeface="Arial Narrow" pitchFamily="34" charset="0"/>
              </a:rPr>
              <a:t>地区補助金事業の制約事項</a:t>
            </a:r>
            <a:endParaRPr kumimoji="1" lang="ja-JP" altLang="en-US" dirty="0">
              <a:solidFill>
                <a:schemeClr val="tx2"/>
              </a:solidFill>
              <a:ea typeface="ＭＳ Ｐゴシック" panose="020B0600070205080204" pitchFamily="50" charset="-128"/>
            </a:endParaRPr>
          </a:p>
        </p:txBody>
      </p:sp>
      <p:sp>
        <p:nvSpPr>
          <p:cNvPr id="3" name="コンテンツ プレースホルダー 2"/>
          <p:cNvSpPr>
            <a:spLocks noGrp="1"/>
          </p:cNvSpPr>
          <p:nvPr>
            <p:ph idx="1"/>
          </p:nvPr>
        </p:nvSpPr>
        <p:spPr>
          <a:xfrm>
            <a:off x="323528" y="1628800"/>
            <a:ext cx="8463884" cy="4687200"/>
          </a:xfrm>
        </p:spPr>
        <p:txBody>
          <a:bodyPr>
            <a:normAutofit/>
          </a:bodyPr>
          <a:lstStyle/>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ロータリー財団が定めたルールにより、以下の目的には地区補助金が適用されません。</a:t>
            </a:r>
            <a:endParaRPr kumimoji="0" lang="en-US" altLang="ja-JP" sz="1800" b="1" kern="1200" dirty="0">
              <a:latin typeface="ＭＳ Ｐゴシック" panose="020B0600070205080204" pitchFamily="50" charset="-128"/>
              <a:ea typeface="ＭＳ Ｐゴシック" panose="020B0600070205080204" pitchFamily="50" charset="-128"/>
            </a:endParaRP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詳しくは「ロータリー財団地区補助金の授与と受託の条件」をご覧ください。</a:t>
            </a:r>
            <a:endParaRPr kumimoji="0" lang="en-US" altLang="ja-JP" sz="1800" b="1" kern="1200" dirty="0">
              <a:latin typeface="ＭＳ Ｐゴシック" panose="020B0600070205080204" pitchFamily="50" charset="-128"/>
              <a:ea typeface="ＭＳ Ｐゴシック" panose="020B0600070205080204" pitchFamily="50" charset="-128"/>
            </a:endParaRP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授与と受託の条件を超えない範囲で、地区独自の裁量において、適合範囲を決めています。</a:t>
            </a:r>
          </a:p>
          <a:p>
            <a:pPr marL="0" lvl="0" indent="0" defTabSz="457200" fontAlgn="base">
              <a:spcAft>
                <a:spcPct val="0"/>
              </a:spcAft>
              <a:buClrTx/>
              <a:buSzTx/>
              <a:buNone/>
              <a:defRPr/>
            </a:pPr>
            <a:endParaRPr kumimoji="0" lang="en-US" altLang="ja-JP" sz="1800" b="1" kern="1200" dirty="0">
              <a:latin typeface="ＭＳ Ｐゴシック" panose="020B0600070205080204" pitchFamily="50" charset="-128"/>
              <a:ea typeface="ＭＳ Ｐゴシック" panose="020B0600070205080204" pitchFamily="50" charset="-128"/>
            </a:endParaRP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　１．</a:t>
            </a:r>
            <a:r>
              <a:rPr lang="ja-JP" altLang="ja-JP" sz="1800" b="1" dirty="0">
                <a:latin typeface="ＭＳ Ｐゴシック" panose="020B0600070205080204" pitchFamily="50" charset="-128"/>
                <a:ea typeface="ＭＳ Ｐゴシック" panose="020B0600070205080204" pitchFamily="50" charset="-128"/>
              </a:rPr>
              <a:t>特定の受益者、団体、地域社会に対する継続的または過度の支援</a:t>
            </a:r>
            <a:endParaRPr lang="en-US" altLang="ja-JP" sz="1800" b="1" dirty="0">
              <a:latin typeface="ＭＳ Ｐゴシック" panose="020B0600070205080204" pitchFamily="50" charset="-128"/>
              <a:ea typeface="ＭＳ Ｐゴシック" panose="020B0600070205080204" pitchFamily="50" charset="-128"/>
            </a:endParaRP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　　　</a:t>
            </a:r>
            <a:r>
              <a:rPr kumimoji="0" lang="en-US" altLang="ja-JP" sz="1800" b="1" kern="1200" dirty="0">
                <a:latin typeface="ＭＳ Ｐゴシック" panose="020B0600070205080204" pitchFamily="50" charset="-128"/>
                <a:ea typeface="ＭＳ Ｐゴシック" panose="020B0600070205080204" pitchFamily="50" charset="-128"/>
              </a:rPr>
              <a:t>※</a:t>
            </a:r>
            <a:r>
              <a:rPr kumimoji="0" lang="ja-JP" altLang="en-US" sz="1800" b="1" kern="1200" dirty="0">
                <a:latin typeface="ＭＳ Ｐゴシック" panose="020B0600070205080204" pitchFamily="50" charset="-128"/>
                <a:ea typeface="ＭＳ Ｐゴシック" panose="020B0600070205080204" pitchFamily="50" charset="-128"/>
              </a:rPr>
              <a:t>同一プロジェクトあるいは、同一受益者に</a:t>
            </a:r>
            <a:r>
              <a:rPr kumimoji="0" lang="en-US" altLang="ja-JP" sz="1800" b="1" kern="1200" dirty="0">
                <a:latin typeface="ＭＳ Ｐゴシック" panose="020B0600070205080204" pitchFamily="50" charset="-128"/>
                <a:ea typeface="ＭＳ Ｐゴシック" panose="020B0600070205080204" pitchFamily="50" charset="-128"/>
              </a:rPr>
              <a:t>2</a:t>
            </a:r>
            <a:r>
              <a:rPr kumimoji="0" lang="ja-JP" altLang="en-US" sz="1800" b="1" kern="1200" dirty="0">
                <a:latin typeface="ＭＳ Ｐゴシック" panose="020B0600070205080204" pitchFamily="50" charset="-128"/>
                <a:ea typeface="ＭＳ Ｐゴシック" panose="020B0600070205080204" pitchFamily="50" charset="-128"/>
              </a:rPr>
              <a:t>年続けて実施することはＮＧ。</a:t>
            </a: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　２．土地及び建物の購入</a:t>
            </a:r>
          </a:p>
          <a:p>
            <a:pPr marL="0" indent="0">
              <a:buNone/>
              <a:defRPr/>
            </a:pPr>
            <a:r>
              <a:rPr kumimoji="0" lang="ja-JP" altLang="en-US" sz="1800" b="1" kern="1200" dirty="0">
                <a:latin typeface="ＭＳ Ｐゴシック" panose="020B0600070205080204" pitchFamily="50" charset="-128"/>
                <a:ea typeface="ＭＳ Ｐゴシック" panose="020B0600070205080204" pitchFamily="50" charset="-128"/>
              </a:rPr>
              <a:t>　３．募金活動（募金活動が付随しても良いが、募金活動に補助金の使用は不可）。</a:t>
            </a:r>
            <a:endParaRPr kumimoji="0" lang="en-US" altLang="ja-JP" sz="1800" b="1" kern="1200" dirty="0">
              <a:latin typeface="ＭＳ Ｐゴシック" panose="020B0600070205080204" pitchFamily="50" charset="-128"/>
              <a:ea typeface="ＭＳ Ｐゴシック" panose="020B0600070205080204" pitchFamily="50" charset="-128"/>
            </a:endParaRP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　４．地区大会、創立記念式典などのロータリー行事に関連する経費</a:t>
            </a:r>
            <a:endParaRPr kumimoji="0" lang="en-US" altLang="ja-JP" sz="1800" b="1" kern="1200" dirty="0">
              <a:latin typeface="ＭＳ Ｐゴシック" panose="020B0600070205080204" pitchFamily="50" charset="-128"/>
              <a:ea typeface="ＭＳ Ｐゴシック" panose="020B0600070205080204" pitchFamily="50" charset="-128"/>
            </a:endParaRP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　５．人道的活動または教育的活動に直接関連していない広報</a:t>
            </a:r>
            <a:endParaRPr kumimoji="0" lang="en-US" altLang="ja-JP" sz="1800" b="1" kern="1200" dirty="0">
              <a:latin typeface="ＭＳ Ｐゴシック" panose="020B0600070205080204" pitchFamily="50" charset="-128"/>
              <a:ea typeface="ＭＳ Ｐゴシック" panose="020B0600070205080204" pitchFamily="50" charset="-128"/>
            </a:endParaRP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　６．</a:t>
            </a:r>
            <a:r>
              <a:rPr kumimoji="0" lang="en-US" altLang="ja-JP" sz="1800" b="1" kern="1200" dirty="0">
                <a:latin typeface="ＭＳ Ｐゴシック" panose="020B0600070205080204" pitchFamily="50" charset="-128"/>
                <a:ea typeface="ＭＳ Ｐゴシック" panose="020B0600070205080204" pitchFamily="50" charset="-128"/>
              </a:rPr>
              <a:t>1,000</a:t>
            </a:r>
            <a:r>
              <a:rPr kumimoji="0" lang="ja-JP" altLang="en-US" sz="1800" b="1" kern="1200" dirty="0">
                <a:latin typeface="ＭＳ Ｐゴシック" panose="020B0600070205080204" pitchFamily="50" charset="-128"/>
                <a:ea typeface="ＭＳ Ｐゴシック" panose="020B0600070205080204" pitchFamily="50" charset="-128"/>
              </a:rPr>
              <a:t>ドルを超えるプロジェクトの標識（ロータリーの盾、ロゴ、ステッカー、</a:t>
            </a: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　　　看板等）</a:t>
            </a:r>
          </a:p>
          <a:p>
            <a:pPr marL="0" lvl="0" indent="0" defTabSz="457200" fontAlgn="base">
              <a:spcAft>
                <a:spcPct val="0"/>
              </a:spcAft>
              <a:buClrTx/>
              <a:buSzTx/>
              <a:buNone/>
              <a:defRPr/>
            </a:pPr>
            <a:r>
              <a:rPr kumimoji="0" lang="ja-JP" altLang="en-US" sz="1800" b="1" kern="1200" dirty="0">
                <a:latin typeface="ＭＳ Ｐゴシック" panose="020B0600070205080204" pitchFamily="50" charset="-128"/>
                <a:ea typeface="ＭＳ Ｐゴシック" panose="020B0600070205080204" pitchFamily="50" charset="-128"/>
              </a:rPr>
              <a:t>　７．他団体の運営費、管理費、間接プログラム経費</a:t>
            </a:r>
          </a:p>
          <a:p>
            <a:endParaRPr kumimoji="1" lang="ja-JP" altLang="en-US" dirty="0"/>
          </a:p>
        </p:txBody>
      </p:sp>
    </p:spTree>
    <p:extLst>
      <p:ext uri="{BB962C8B-B14F-4D97-AF65-F5344CB8AC3E}">
        <p14:creationId xmlns:p14="http://schemas.microsoft.com/office/powerpoint/2010/main" val="21325753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3714</TotalTime>
  <Words>2541</Words>
  <Application>Microsoft Office PowerPoint</Application>
  <PresentationFormat>画面に合わせる (4:3)</PresentationFormat>
  <Paragraphs>226</Paragraphs>
  <Slides>24</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ＭＳ Ｐゴシック</vt:lpstr>
      <vt:lpstr>小塚ゴシック Pro H</vt:lpstr>
      <vt:lpstr>Arial</vt:lpstr>
      <vt:lpstr>Bookman Old Style</vt:lpstr>
      <vt:lpstr>Calibri</vt:lpstr>
      <vt:lpstr>Century Schoolbook</vt:lpstr>
      <vt:lpstr>Wingdings</vt:lpstr>
      <vt:lpstr>雪藤</vt:lpstr>
      <vt:lpstr>２０２２-２３年度 補助金管理セミナー</vt:lpstr>
      <vt:lpstr>補助金委員会の役割</vt:lpstr>
      <vt:lpstr>地区補助金（ＤＧ）とは</vt:lpstr>
      <vt:lpstr>地区補助金のスケジュール</vt:lpstr>
      <vt:lpstr>　補助金プログラム　クラブの参加資格認定</vt:lpstr>
      <vt:lpstr>ローターアクトクラブの支給基準</vt:lpstr>
      <vt:lpstr>補助金支給の条件と注意点</vt:lpstr>
      <vt:lpstr>PowerPoint プレゼンテーション</vt:lpstr>
      <vt:lpstr>地区補助金事業の制約事項</vt:lpstr>
      <vt:lpstr>PowerPoint プレゼンテーション</vt:lpstr>
      <vt:lpstr>プロジェクト開始前のご留意事項 </vt:lpstr>
      <vt:lpstr>プロジェクト開始前のご留意事項 </vt:lpstr>
      <vt:lpstr>プロジェクト実行中のご留意事項 </vt:lpstr>
      <vt:lpstr>プロジェクト実行中のご留意事項 </vt:lpstr>
      <vt:lpstr>プロジェクト実行中のご留意事項 </vt:lpstr>
      <vt:lpstr>プロジェクト実行中のご留意事項 </vt:lpstr>
      <vt:lpstr>考えられる事例 </vt:lpstr>
      <vt:lpstr>報告時のご留意事項</vt:lpstr>
      <vt:lpstr>報告時のご留意事項</vt:lpstr>
      <vt:lpstr>地区補助金委員会と資金管理委員会の裁量範囲について</vt:lpstr>
      <vt:lpstr>授与と受託の条件における利害の対立について (Conflict of interest)</vt:lpstr>
      <vt:lpstr>ロータリー財団章典における利害の対立（１）</vt:lpstr>
      <vt:lpstr>ロータリー財団章典における利害の対立 (２)</vt:lpstr>
      <vt:lpstr>ロータリー財団章典における利害の対立（３）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国際ロータリー第２７５０地区 2016-17年度 ＰＥＴＳ</dc:title>
  <dc:creator>Takahashi</dc:creator>
  <cp:lastModifiedBy>TAKAMURA MASAHIDE</cp:lastModifiedBy>
  <cp:revision>308</cp:revision>
  <cp:lastPrinted>2016-11-18T04:07:44Z</cp:lastPrinted>
  <dcterms:created xsi:type="dcterms:W3CDTF">2016-03-08T03:53:04Z</dcterms:created>
  <dcterms:modified xsi:type="dcterms:W3CDTF">2022-04-04T10:40:05Z</dcterms:modified>
</cp:coreProperties>
</file>